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56_FC7F81F6.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6D_8BFE1090.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4"/>
  </p:sldMasterIdLst>
  <p:notesMasterIdLst>
    <p:notesMasterId r:id="rId44"/>
  </p:notesMasterIdLst>
  <p:sldIdLst>
    <p:sldId id="256" r:id="rId5"/>
    <p:sldId id="258" r:id="rId6"/>
    <p:sldId id="376" r:id="rId7"/>
    <p:sldId id="366" r:id="rId8"/>
    <p:sldId id="260" r:id="rId9"/>
    <p:sldId id="342" r:id="rId10"/>
    <p:sldId id="267" r:id="rId11"/>
    <p:sldId id="271" r:id="rId12"/>
    <p:sldId id="272" r:id="rId13"/>
    <p:sldId id="273" r:id="rId14"/>
    <p:sldId id="274" r:id="rId15"/>
    <p:sldId id="365" r:id="rId16"/>
    <p:sldId id="364" r:id="rId17"/>
    <p:sldId id="368" r:id="rId18"/>
    <p:sldId id="277" r:id="rId19"/>
    <p:sldId id="278" r:id="rId20"/>
    <p:sldId id="281" r:id="rId21"/>
    <p:sldId id="346" r:id="rId22"/>
    <p:sldId id="353" r:id="rId23"/>
    <p:sldId id="354" r:id="rId24"/>
    <p:sldId id="282" r:id="rId25"/>
    <p:sldId id="375" r:id="rId26"/>
    <p:sldId id="369" r:id="rId27"/>
    <p:sldId id="370" r:id="rId28"/>
    <p:sldId id="335" r:id="rId29"/>
    <p:sldId id="326" r:id="rId30"/>
    <p:sldId id="287" r:id="rId31"/>
    <p:sldId id="288" r:id="rId32"/>
    <p:sldId id="289" r:id="rId33"/>
    <p:sldId id="290" r:id="rId34"/>
    <p:sldId id="330" r:id="rId35"/>
    <p:sldId id="291" r:id="rId36"/>
    <p:sldId id="331" r:id="rId37"/>
    <p:sldId id="293" r:id="rId38"/>
    <p:sldId id="367" r:id="rId39"/>
    <p:sldId id="296" r:id="rId40"/>
    <p:sldId id="374" r:id="rId41"/>
    <p:sldId id="299" r:id="rId42"/>
    <p:sldId id="311" r:id="rId43"/>
  </p:sldIdLst>
  <p:sldSz cx="12192000" cy="6858000"/>
  <p:notesSz cx="6858000" cy="9144000"/>
  <p:embeddedFontLst>
    <p:embeddedFont>
      <p:font typeface="Abadi" panose="020B0604020104020204" pitchFamily="34" charset="0"/>
      <p:regular r:id="rId45"/>
    </p:embeddedFont>
    <p:embeddedFont>
      <p:font typeface="Barlow" pitchFamily="2" charset="77"/>
      <p:regular r:id="rId46"/>
      <p:bold r:id="rId47"/>
      <p:italic r:id="rId48"/>
      <p:boldItalic r:id="rId49"/>
    </p:embeddedFont>
    <p:embeddedFont>
      <p:font typeface="Courier" panose="02070309020205020404" pitchFamily="49" charset="0"/>
      <p:regular r:id="rId50"/>
      <p:bold r:id="rId51"/>
      <p:italic r:id="rId52"/>
      <p:boldItalic r:id="rId53"/>
    </p:embeddedFont>
    <p:embeddedFont>
      <p:font typeface="Impact" panose="020B0806030902050204" pitchFamily="34" charset="0"/>
      <p:regular r:id="rId54"/>
    </p:embeddedFont>
    <p:embeddedFont>
      <p:font typeface="Quattrocento Sans" panose="020F0502020204030204" pitchFamily="34" charset="0"/>
      <p:regular r:id="rId55"/>
      <p:bold r:id="rId56"/>
      <p:italic r:id="rId57"/>
      <p:boldItalic r:id="rId58"/>
    </p:embeddedFont>
    <p:embeddedFont>
      <p:font typeface="Roboto" panose="02000000000000000000" pitchFamily="2" charset="0"/>
      <p:regular r:id="rId59"/>
      <p:bold r:id="rId60"/>
      <p:italic r:id="rId61"/>
      <p:boldItalic r:id="rId62"/>
    </p:embeddedFont>
    <p:embeddedFont>
      <p:font typeface="Segoe UI" panose="020B0502040204020203" pitchFamily="34" charset="0"/>
      <p:regular r:id="rId63"/>
      <p:bold r:id="rId64"/>
      <p:italic r:id="rId65"/>
      <p:boldItalic r:id="rId66"/>
    </p:embeddedFont>
    <p:embeddedFont>
      <p:font typeface="Trebuchet MS" panose="020B0703020202090204" pitchFamily="34" charset="0"/>
      <p:regular r:id="rId67"/>
      <p:bold r:id="rId68"/>
      <p:italic r:id="rId69"/>
      <p:boldItalic r:id="rId70"/>
    </p:embeddedFont>
    <p:embeddedFont>
      <p:font typeface="Verdana" panose="020B0604030504040204" pitchFamily="34" charset="0"/>
      <p:regular r:id="rId71"/>
      <p:bold r:id="rId72"/>
      <p:italic r:id="rId73"/>
      <p:boldItalic r:id="rId74"/>
    </p:embeddedFont>
  </p:embeddedFontLst>
  <p:custDataLst>
    <p:tags r:id="rId75"/>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801926-1238-9EB2-C7C6-A81F43EC9879}" name="Adriana Andrade" initials="AA" userId="S::aandrade@ecoact.org::4595f378-5544-45b9-a545-2f60e0b2a98b" providerId="AD"/>
  <p188:author id="{53340174-B8E2-8341-FD2D-5E17CC9E67D9}" name="Kalia Vaught" initials="KV" userId="S::kvaught@ecoact.org::6756e679-d2cf-4070-8256-28c29f50dca7" providerId="AD"/>
  <p188:author id="{026AAD75-039D-A85A-925A-352D25D3FEA8}" name="Guest User" initials="GU" userId="S::urn:spo:anon#a28d4a99e69663c3a51a65361bc57d9a9104f86f5dbfb4fb69935929f178e753::" providerId="AD"/>
  <p188:author id="{6B03B782-9B32-2AE6-DED3-1C70DBF71D0E}" name="Jordynn Dorado" initials="JD" userId="S::jdorado@ecoact.org::ca32cca2-e385-4553-9fc9-cd599dac9fad" providerId="AD"/>
  <p188:author id="{58A4ABCB-D26A-B814-DAB0-D43910AD75F4}" name="Sebastien Garbe" initials="SG" userId="S::sgarbe@ecoact.org::8ec2d085-cf08-40ba-938a-d8defc2bb7f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74DBC"/>
    <a:srgbClr val="00EBEF"/>
    <a:srgbClr val="0F0096"/>
    <a:srgbClr val="E2D9D3"/>
    <a:srgbClr val="F6F3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DDC76C0-2040-4A08-8DD7-386F706ADB55}">
  <a:tblStyle styleId="{0DDC76C0-2040-4A08-8DD7-386F706ADB55}" styleName="Table_0">
    <a:wholeTbl>
      <a:tcTxStyle b="off" i="off">
        <a:font>
          <a:latin typeface="Trebuchet MS"/>
          <a:ea typeface="Trebuchet MS"/>
          <a:cs typeface="Trebuchet MS"/>
        </a:font>
        <a:schemeClr val="dk1"/>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tcBdr>
      </a:tcStyle>
    </a:band1H>
    <a:band2H>
      <a:tcTxStyle/>
      <a:tcStyle>
        <a:tcBdr/>
      </a:tcStyle>
    </a:band2H>
    <a:band1V>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cBdr>
      </a:tcStyle>
    </a:band1V>
    <a:band2V>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tcStyle>
    </a:lastRow>
    <a:seCell>
      <a:tcTxStyle/>
      <a:tcStyle>
        <a:tcBdr/>
      </a:tcStyle>
    </a:seCell>
    <a:swCell>
      <a:tcTxStyle/>
      <a:tcStyle>
        <a:tcBdr/>
      </a:tcStyle>
    </a:swCell>
    <a:firstRow>
      <a:tcTxStyle b="on" i="off">
        <a:font>
          <a:latin typeface="Trebuchet MS"/>
          <a:ea typeface="Trebuchet MS"/>
          <a:cs typeface="Trebuchet MS"/>
        </a:font>
        <a:schemeClr val="lt1"/>
      </a:tcTxStyle>
      <a:tcStyle>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00"/>
    <p:restoredTop sz="94635"/>
  </p:normalViewPr>
  <p:slideViewPr>
    <p:cSldViewPr snapToGrid="0">
      <p:cViewPr varScale="1">
        <p:scale>
          <a:sx n="96" d="100"/>
          <a:sy n="96" d="100"/>
        </p:scale>
        <p:origin x="1192" y="4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font" Target="fonts/font24.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74" Type="http://schemas.openxmlformats.org/officeDocument/2006/relationships/font" Target="fonts/font30.fntdata"/><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17.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font" Target="fonts/font25.fntdata"/><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7.fntdata"/><Relationship Id="rId72" Type="http://schemas.openxmlformats.org/officeDocument/2006/relationships/font" Target="fonts/font28.fntdata"/><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font" Target="fonts/font26.fntdata"/><Relationship Id="rId75"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openxmlformats.org/officeDocument/2006/relationships/font" Target="fonts/font29.fntdata"/><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6.fntdata"/><Relationship Id="rId55" Type="http://schemas.openxmlformats.org/officeDocument/2006/relationships/font" Target="fonts/font11.fntdata"/><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font" Target="fonts/font27.fntdata"/><Relationship Id="rId2" Type="http://schemas.openxmlformats.org/officeDocument/2006/relationships/customXml" Target="../customXml/item2.xml"/><Relationship Id="rId29" Type="http://schemas.openxmlformats.org/officeDocument/2006/relationships/slide" Target="slides/slide25.xml"/></Relationships>
</file>

<file path=ppt/comments/modernComment_156_FC7F81F6.xml><?xml version="1.0" encoding="utf-8"?>
<p188:cmLst xmlns:a="http://schemas.openxmlformats.org/drawingml/2006/main" xmlns:r="http://schemas.openxmlformats.org/officeDocument/2006/relationships" xmlns:p188="http://schemas.microsoft.com/office/powerpoint/2018/8/main">
  <p188:cm id="{66F5EEC8-7913-4291-9282-0860DD587B44}" authorId="{026AAD75-039D-A85A-925A-352D25D3FEA8}" created="2023-10-18T17:58:55.206">
    <pc:sldMkLst xmlns:pc="http://schemas.microsoft.com/office/powerpoint/2013/main/command">
      <pc:docMk/>
      <pc:sldMk cId="0" sldId="270"/>
    </pc:sldMkLst>
    <p188:txBody>
      <a:bodyPr/>
      <a:lstStyle/>
      <a:p>
        <a:r>
          <a:rPr lang="en-US"/>
          <a:t>Mention how newer make and models will have larger ranges and list a couple of examples coming 2024
side comment: Leasing is a good way to experiment with range options
-Adriana</a:t>
        </a:r>
      </a:p>
    </p188:txBody>
  </p188:cm>
</p188:cmLst>
</file>

<file path=ppt/comments/modernComment_16D_8BFE1090.xml><?xml version="1.0" encoding="utf-8"?>
<p188:cmLst xmlns:a="http://schemas.openxmlformats.org/drawingml/2006/main" xmlns:r="http://schemas.openxmlformats.org/officeDocument/2006/relationships" xmlns:p188="http://schemas.microsoft.com/office/powerpoint/2018/8/main">
  <p188:cm id="{2AAD06CB-3C09-4F1F-B630-BF2120E2707F}" authorId="{58A4ABCB-D26A-B814-DAB0-D43910AD75F4}" created="2023-11-01T18:51:02.730">
    <pc:sldMkLst xmlns:pc="http://schemas.microsoft.com/office/powerpoint/2013/main/command">
      <pc:docMk/>
      <pc:sldMk cId="0" sldId="275"/>
    </pc:sldMkLst>
    <p188:txBody>
      <a:bodyPr/>
      <a:lstStyle/>
      <a:p>
        <a:r>
          <a:rPr lang="en-US"/>
          <a:t>maybe include the Volt and the bmw i3 here as popular used models?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mailto:Info@accessca.or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PRESENTER 1 :</a:t>
            </a:r>
          </a:p>
          <a:p>
            <a:pPr marL="0" lvl="0" indent="0" algn="l" rtl="0">
              <a:spcBef>
                <a:spcPts val="0"/>
              </a:spcBef>
              <a:spcAft>
                <a:spcPts val="0"/>
              </a:spcAft>
              <a:buNone/>
            </a:pPr>
            <a:endParaRPr/>
          </a:p>
        </p:txBody>
      </p:sp>
      <p:sp>
        <p:nvSpPr>
          <p:cNvPr id="206" name="Google Shape;20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PRESENTER 1</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Plug-in hybrids typically can run in at least two modes: “all-electric,” where the motor and battery provide all the car’s energy, and “hybrid,” where both electricity and gasoline are used.</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399" name="Google Shape;39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17665beafa1_0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Kalia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a:solidFill>
                  <a:srgbClr val="313131"/>
                </a:solidFill>
                <a:effectLst/>
                <a:latin typeface="Roboto" panose="02000000000000000000" pitchFamily="2" charset="0"/>
              </a:rPr>
              <a:t>A PHEV has a gas engine and a smaller electric battery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i="0" u="none" strike="noStrike">
              <a:solidFill>
                <a:srgbClr val="313131"/>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solidFill>
                  <a:srgbClr val="313131"/>
                </a:solidFill>
                <a:effectLst/>
                <a:latin typeface="Roboto" panose="02000000000000000000" pitchFamily="2" charset="0"/>
              </a:rPr>
              <a:t>You should consider an PHEV if you have:</a:t>
            </a:r>
            <a:endParaRPr lang="en-US" sz="1400" b="0">
              <a:effectLst/>
            </a:endParaRPr>
          </a:p>
          <a:p>
            <a:pPr rtl="0" fontAlgn="base">
              <a:spcBef>
                <a:spcPts val="0"/>
              </a:spcBef>
              <a:spcAft>
                <a:spcPts val="0"/>
              </a:spcAft>
              <a:buFont typeface="Arial" panose="020B0604020202020204" pitchFamily="34" charset="0"/>
              <a:buChar char="•"/>
            </a:pPr>
            <a:r>
              <a:rPr lang="en-US" sz="1200" b="0" i="0" u="none" strike="noStrike">
                <a:solidFill>
                  <a:srgbClr val="313131"/>
                </a:solidFill>
                <a:effectLst/>
                <a:latin typeface="Roboto" panose="02000000000000000000" pitchFamily="2" charset="0"/>
              </a:rPr>
              <a:t> Access to charging at home is not available: Not having reliable charging, having a back up gas tank will come in clutch in those moments you just </a:t>
            </a:r>
            <a:r>
              <a:rPr lang="en-US" sz="1200" b="0" i="0" u="none" strike="noStrike" err="1">
                <a:solidFill>
                  <a:srgbClr val="313131"/>
                </a:solidFill>
                <a:effectLst/>
                <a:latin typeface="Roboto" panose="02000000000000000000" pitchFamily="2" charset="0"/>
              </a:rPr>
              <a:t>dont</a:t>
            </a:r>
            <a:r>
              <a:rPr lang="en-US" sz="1200" b="0" i="0" u="none" strike="noStrike">
                <a:solidFill>
                  <a:srgbClr val="313131"/>
                </a:solidFill>
                <a:effectLst/>
                <a:latin typeface="Roboto" panose="02000000000000000000" pitchFamily="2" charset="0"/>
              </a:rPr>
              <a:t> have time to charge.</a:t>
            </a:r>
          </a:p>
          <a:p>
            <a:pPr rtl="0" fontAlgn="base">
              <a:spcBef>
                <a:spcPts val="0"/>
              </a:spcBef>
              <a:spcAft>
                <a:spcPts val="0"/>
              </a:spcAft>
              <a:buFont typeface="Arial" panose="020B0604020202020204" pitchFamily="34" charset="0"/>
              <a:buChar char="•"/>
            </a:pPr>
            <a:r>
              <a:rPr lang="en-US" sz="1200" b="0" i="0" u="none" strike="noStrike">
                <a:solidFill>
                  <a:srgbClr val="313131"/>
                </a:solidFill>
                <a:effectLst/>
                <a:latin typeface="Roboto" panose="02000000000000000000" pitchFamily="2" charset="0"/>
              </a:rPr>
              <a:t> </a:t>
            </a:r>
            <a:r>
              <a:rPr lang="en-US" sz="1200" b="1" i="0" u="none" strike="noStrike">
                <a:solidFill>
                  <a:srgbClr val="313131"/>
                </a:solidFill>
                <a:effectLst/>
                <a:latin typeface="Roboto" panose="02000000000000000000" pitchFamily="2" charset="0"/>
              </a:rPr>
              <a:t>Daily commutes or frequent road trips would exceed battery range:</a:t>
            </a:r>
            <a:r>
              <a:rPr lang="en-US" sz="1200" b="0" i="0" u="none" strike="noStrike">
                <a:solidFill>
                  <a:srgbClr val="313131"/>
                </a:solidFill>
                <a:effectLst/>
                <a:latin typeface="Roboto" panose="02000000000000000000" pitchFamily="2" charset="0"/>
              </a:rPr>
              <a:t> Again, you need a vehicle that works with your commute. PHEV have smaller battery ranges, but the gas tank could support a longer commute.</a:t>
            </a:r>
          </a:p>
          <a:p>
            <a:pPr marL="158750" indent="0" rtl="0" fontAlgn="base">
              <a:spcBef>
                <a:spcPts val="0"/>
              </a:spcBef>
              <a:spcAft>
                <a:spcPts val="0"/>
              </a:spcAft>
              <a:buFont typeface="Arial" panose="020B0604020202020204" pitchFamily="34" charset="0"/>
              <a:buNone/>
            </a:pPr>
            <a:endParaRPr lang="en-US" sz="1200" b="0" i="0" u="none" strike="noStrike">
              <a:solidFill>
                <a:srgbClr val="313131"/>
              </a:solidFill>
              <a:effectLst/>
              <a:latin typeface="Roboto" panose="02000000000000000000" pitchFamily="2" charset="0"/>
            </a:endParaRPr>
          </a:p>
          <a:p>
            <a:pPr lvl="1" rtl="0">
              <a:spcBef>
                <a:spcPts val="0"/>
              </a:spcBef>
              <a:spcAft>
                <a:spcPts val="0"/>
              </a:spcAft>
            </a:pPr>
            <a:r>
              <a:rPr lang="en-US" sz="1200" b="0" i="1" u="none" strike="noStrike">
                <a:solidFill>
                  <a:srgbClr val="313131"/>
                </a:solidFill>
                <a:effectLst/>
                <a:latin typeface="Roboto" panose="02000000000000000000" pitchFamily="2" charset="0"/>
              </a:rPr>
              <a:t>Just as an example: My daily distance is about 15 to 20 miles going to work, the grocery store, or to the beach on a fun day. SO my daily commute would work with a model that has a lower range. However, I often visit my friends who live 3 hours south in San Luis Obispo. That trip is roughly 200 miles- so I would prefer  a PHEV that </a:t>
            </a:r>
            <a:r>
              <a:rPr lang="en-US" sz="1200" b="0" i="1" u="none" strike="noStrike" err="1">
                <a:solidFill>
                  <a:srgbClr val="313131"/>
                </a:solidFill>
                <a:effectLst/>
                <a:latin typeface="Roboto" panose="02000000000000000000" pitchFamily="2" charset="0"/>
              </a:rPr>
              <a:t>i</a:t>
            </a:r>
            <a:r>
              <a:rPr lang="en-US" sz="1200" b="0" i="1" u="none" strike="noStrike">
                <a:solidFill>
                  <a:srgbClr val="313131"/>
                </a:solidFill>
                <a:effectLst/>
                <a:latin typeface="Roboto" panose="02000000000000000000" pitchFamily="2" charset="0"/>
              </a:rPr>
              <a:t> can drive electric in my community, but </a:t>
            </a:r>
            <a:r>
              <a:rPr lang="en-US" sz="1200" b="0" i="1" u="none" strike="noStrike" err="1">
                <a:solidFill>
                  <a:srgbClr val="313131"/>
                </a:solidFill>
                <a:effectLst/>
                <a:latin typeface="Roboto" panose="02000000000000000000" pitchFamily="2" charset="0"/>
              </a:rPr>
              <a:t>i</a:t>
            </a:r>
            <a:r>
              <a:rPr lang="en-US" sz="1200" b="0" i="1" u="none" strike="noStrike">
                <a:solidFill>
                  <a:srgbClr val="313131"/>
                </a:solidFill>
                <a:effectLst/>
                <a:latin typeface="Roboto" panose="02000000000000000000" pitchFamily="2" charset="0"/>
              </a:rPr>
              <a:t> can rely on the engine for long hauls to my friends or if I ever want to road trip up to San Francisco or Southern California. </a:t>
            </a:r>
            <a:endParaRPr lang="en-US" sz="1400" b="0">
              <a:effectLst/>
            </a:endParaRPr>
          </a:p>
          <a:p>
            <a:pPr rtl="0" fontAlgn="base">
              <a:spcBef>
                <a:spcPts val="0"/>
              </a:spcBef>
              <a:spcAft>
                <a:spcPts val="0"/>
              </a:spcAft>
              <a:buFont typeface="Arial" panose="020B0604020202020204" pitchFamily="34" charset="0"/>
              <a:buChar char="•"/>
            </a:pPr>
            <a:r>
              <a:rPr lang="en-US" sz="1200" b="0" i="0" u="none" strike="noStrike">
                <a:solidFill>
                  <a:srgbClr val="313131"/>
                </a:solidFill>
                <a:effectLst/>
                <a:latin typeface="Roboto" panose="02000000000000000000" pitchFamily="2" charset="0"/>
              </a:rPr>
              <a:t> </a:t>
            </a:r>
            <a:r>
              <a:rPr lang="en-US" sz="1200" b="1" i="0" u="none" strike="noStrike">
                <a:solidFill>
                  <a:srgbClr val="313131"/>
                </a:solidFill>
                <a:effectLst/>
                <a:latin typeface="Roboto" panose="02000000000000000000" pitchFamily="2" charset="0"/>
              </a:rPr>
              <a:t>You only have one car in the family:</a:t>
            </a:r>
            <a:r>
              <a:rPr lang="en-US" sz="1200" b="0" i="0" u="none" strike="noStrike">
                <a:solidFill>
                  <a:srgbClr val="313131"/>
                </a:solidFill>
                <a:effectLst/>
                <a:latin typeface="Roboto" panose="02000000000000000000" pitchFamily="2" charset="0"/>
              </a:rPr>
              <a:t> life is </a:t>
            </a:r>
            <a:r>
              <a:rPr lang="en-US" sz="1200" b="0" i="0" u="none" strike="noStrike" err="1">
                <a:solidFill>
                  <a:srgbClr val="313131"/>
                </a:solidFill>
                <a:effectLst/>
                <a:latin typeface="Roboto" panose="02000000000000000000" pitchFamily="2" charset="0"/>
              </a:rPr>
              <a:t>is</a:t>
            </a:r>
            <a:r>
              <a:rPr lang="en-US" sz="1200" b="0" i="0" u="none" strike="noStrike">
                <a:solidFill>
                  <a:srgbClr val="313131"/>
                </a:solidFill>
                <a:effectLst/>
                <a:latin typeface="Roboto" panose="02000000000000000000" pitchFamily="2" charset="0"/>
              </a:rPr>
              <a:t> busy, things get hectic, having a gas tank to back you up when you have multiple people needing to drive.</a:t>
            </a:r>
          </a:p>
          <a:p>
            <a:pPr marL="158750" indent="0" rtl="0" fontAlgn="base">
              <a:spcBef>
                <a:spcPts val="0"/>
              </a:spcBef>
              <a:spcAft>
                <a:spcPts val="0"/>
              </a:spcAft>
              <a:buFont typeface="Arial" panose="020B0604020202020204" pitchFamily="34" charset="0"/>
              <a:buNone/>
            </a:pPr>
            <a:br>
              <a:rPr lang="en-US" sz="1400" b="0">
                <a:effectLst/>
              </a:rPr>
            </a:br>
            <a:br>
              <a:rPr lang="en-US" sz="1400" b="0">
                <a:effectLst/>
              </a:rPr>
            </a:br>
            <a:r>
              <a:rPr lang="en-US" sz="1200" b="0" i="0" u="none" strike="noStrike">
                <a:solidFill>
                  <a:srgbClr val="313131"/>
                </a:solidFill>
                <a:effectLst/>
                <a:latin typeface="Roboto" panose="02000000000000000000" pitchFamily="2" charset="0"/>
              </a:rPr>
              <a:t>If a PHEV is what you need. A new model is closer to $40k and used sit roughly around $20k.</a:t>
            </a: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18" name="Google Shape;418;g17665beafa1_0_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7665beafa1_0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PRESENTER 1</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Plug-in hybrids typically can run in at least two modes: “all-electric,” where the motor and battery provide all the car’s energy, and “hybrid,” where both electricity and gasoline are used.</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438" name="Google Shape;438;g17665beafa1_0_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17665beafa1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lnSpc>
                <a:spcPct val="107000"/>
              </a:lnSpc>
              <a:spcBef>
                <a:spcPts val="0"/>
              </a:spcBef>
              <a:spcAft>
                <a:spcPts val="0"/>
              </a:spcAft>
            </a:pPr>
            <a:r>
              <a:rPr lang="en-US" sz="1800" kern="100">
                <a:solidFill>
                  <a:srgbClr val="000000"/>
                </a:solidFill>
                <a:effectLst/>
                <a:latin typeface="Calibri" panose="020F0502020204030204" pitchFamily="34" charset="0"/>
                <a:ea typeface="Yu Mincho" panose="02020400000000000000" pitchFamily="18" charset="-128"/>
                <a:cs typeface="Arial" panose="020B0604020202020204" pitchFamily="34" charset="0"/>
              </a:rPr>
              <a:t>Now we will play a video that will give you a more in-depth view into the most popular and affordable Electric vehicles on the market. Enjoy</a:t>
            </a:r>
            <a:r>
              <a:rPr lang="en-US" sz="1800" kern="100">
                <a:effectLst/>
                <a:latin typeface="Calibri" panose="020F050202020403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kern="100">
                <a:solidFill>
                  <a:srgbClr val="000000"/>
                </a:solidFill>
                <a:effectLst/>
                <a:latin typeface="Calibri" panose="020F0502020204030204" pitchFamily="34" charset="0"/>
                <a:ea typeface="Yu Mincho" panose="02020400000000000000" pitchFamily="18" charset="-128"/>
                <a:cs typeface="Arial" panose="020B0604020202020204" pitchFamily="34" charset="0"/>
              </a:rPr>
              <a:t>I hope you enjoyed the video, and it gave you a better understanding of the different types of EVs on the market. As you can see, there is a wide variety of different models and styles you could choose from.</a:t>
            </a:r>
            <a:endParaRPr lang="en-US" sz="1800" kern="100">
              <a:effectLst/>
              <a:latin typeface="Calibri" panose="020F0502020204030204" pitchFamily="34" charset="0"/>
              <a:ea typeface="Calibri" panose="020F0502020204030204" pitchFamily="34" charset="0"/>
              <a:cs typeface="Arial" panose="020B0604020202020204" pitchFamily="34" charset="0"/>
            </a:endParaRPr>
          </a:p>
          <a:p>
            <a:pPr marL="0" lvl="0" indent="0" algn="l" rtl="0">
              <a:spcBef>
                <a:spcPts val="0"/>
              </a:spcBef>
              <a:spcAft>
                <a:spcPts val="0"/>
              </a:spcAft>
              <a:buNone/>
            </a:pPr>
            <a:endParaRPr sz="1200">
              <a:solidFill>
                <a:schemeClr val="dk1"/>
              </a:solidFill>
              <a:latin typeface="Quattrocento Sans"/>
              <a:ea typeface="Quattrocento Sans"/>
              <a:cs typeface="Quattrocento Sans"/>
              <a:sym typeface="Quattrocento Sans"/>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57" name="Google Shape;457;g17665beafa1_0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7035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7665beafa1_0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17665beafa1_0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BOTH PRESENTER</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52206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17665beafa1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PRESENTER 2</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b="1">
                <a:solidFill>
                  <a:schemeClr val="dk1"/>
                </a:solidFill>
                <a:latin typeface="Calibri"/>
                <a:ea typeface="Calibri"/>
                <a:cs typeface="Calibri"/>
                <a:sym typeface="Calibri"/>
              </a:rPr>
              <a:t>Level 1 </a:t>
            </a:r>
            <a:r>
              <a:rPr lang="en-US" sz="1200">
                <a:solidFill>
                  <a:schemeClr val="dk1"/>
                </a:solidFill>
                <a:latin typeface="Calibri"/>
                <a:ea typeface="Calibri"/>
                <a:cs typeface="Calibri"/>
                <a:sym typeface="Calibri"/>
              </a:rPr>
              <a:t>– slowest method for refueling. charging plug into a standard 120v wall outlet and you’re going to get about 3-5 miles of range per hour which translates into about 40 miles of battery range</a:t>
            </a:r>
            <a:endParaRPr sz="1200">
              <a:solidFill>
                <a:schemeClr val="dk1"/>
              </a:solidFill>
              <a:latin typeface="Calibri"/>
              <a:ea typeface="Calibri"/>
              <a:cs typeface="Calibri"/>
              <a:sym typeface="Calibri"/>
            </a:endParaRPr>
          </a:p>
          <a:p>
            <a:pPr marL="0" indent="0">
              <a:buClr>
                <a:schemeClr val="dk1"/>
              </a:buClr>
              <a:buNone/>
            </a:pPr>
            <a:r>
              <a:rPr lang="en-US" sz="1200">
                <a:solidFill>
                  <a:schemeClr val="dk1"/>
                </a:solidFill>
                <a:latin typeface="Calibri"/>
                <a:ea typeface="Calibri"/>
                <a:cs typeface="Calibri"/>
                <a:sym typeface="Calibri"/>
              </a:rPr>
              <a:t>Perfect for PHEVs or topping of BEV batteries. Ideal for a typical commute of up to 40 miles!</a:t>
            </a:r>
            <a:endParaRPr sz="1200">
              <a:solidFill>
                <a:schemeClr val="dk1"/>
              </a:solidFill>
              <a:latin typeface="Calibri"/>
              <a:ea typeface="Calibri"/>
              <a:cs typeface="Calibri"/>
              <a:sym typeface="Calibri"/>
            </a:endParaRPr>
          </a:p>
          <a:p>
            <a:pPr marL="0" indent="0">
              <a:buClr>
                <a:schemeClr val="dk1"/>
              </a:buClr>
              <a:buNone/>
            </a:pPr>
            <a:r>
              <a:rPr lang="en-US" sz="1200" b="1">
                <a:solidFill>
                  <a:schemeClr val="dk1"/>
                </a:solidFill>
                <a:latin typeface="Calibri"/>
                <a:ea typeface="Calibri"/>
                <a:cs typeface="Calibri"/>
                <a:sym typeface="Calibri"/>
              </a:rPr>
              <a:t>Level 2</a:t>
            </a:r>
            <a:r>
              <a:rPr lang="en-US" sz="1200">
                <a:solidFill>
                  <a:schemeClr val="dk1"/>
                </a:solidFill>
                <a:latin typeface="Calibri"/>
                <a:ea typeface="Calibri"/>
                <a:cs typeface="Calibri"/>
                <a:sym typeface="Calibri"/>
              </a:rPr>
              <a:t> – faster method for refueling.  Plug into a 240 volt outlet and get about 10-20 miles of range per hour which translates into 25 miles per hour of charging.  Depending on the size and specifications of the battery, an all battery car can fully charge in 4-8 hours.  Great for BEV, overnight charging will get you 160+ miles</a:t>
            </a:r>
            <a:endParaRPr sz="1200">
              <a:solidFill>
                <a:schemeClr val="dk1"/>
              </a:solidFill>
              <a:latin typeface="Calibri"/>
              <a:ea typeface="Calibri"/>
              <a:cs typeface="Calibri"/>
              <a:sym typeface="Calibri"/>
            </a:endParaRPr>
          </a:p>
          <a:p>
            <a:pPr marL="0" indent="0">
              <a:buClr>
                <a:schemeClr val="dk1"/>
              </a:buClr>
              <a:buNone/>
            </a:pPr>
            <a:r>
              <a:rPr lang="en-US" sz="1200" b="1">
                <a:solidFill>
                  <a:schemeClr val="dk1"/>
                </a:solidFill>
                <a:latin typeface="Calibri"/>
                <a:ea typeface="Calibri"/>
                <a:cs typeface="Calibri"/>
                <a:sym typeface="Calibri"/>
              </a:rPr>
              <a:t>Level 3 – DC Fast</a:t>
            </a:r>
            <a:r>
              <a:rPr lang="en-US" sz="1200">
                <a:solidFill>
                  <a:schemeClr val="dk1"/>
                </a:solidFill>
                <a:latin typeface="Calibri"/>
                <a:ea typeface="Calibri"/>
                <a:cs typeface="Calibri"/>
                <a:sym typeface="Calibri"/>
              </a:rPr>
              <a:t> – you can get 100-200miles in 20-40 minutes depending on vehicle model and charging station.  These chargers are only found in public. (types of connectors:  Combined Charging System (up to 160 miles in 20 min) </a:t>
            </a:r>
            <a:r>
              <a:rPr lang="en-US" sz="1200" err="1">
                <a:solidFill>
                  <a:schemeClr val="dk1"/>
                </a:solidFill>
                <a:latin typeface="Calibri"/>
                <a:ea typeface="Calibri"/>
                <a:cs typeface="Calibri"/>
                <a:sym typeface="Calibri"/>
              </a:rPr>
              <a:t>Chademo</a:t>
            </a:r>
            <a:r>
              <a:rPr lang="en-US" sz="1200">
                <a:solidFill>
                  <a:schemeClr val="dk1"/>
                </a:solidFill>
                <a:latin typeface="Calibri"/>
                <a:ea typeface="Calibri"/>
                <a:cs typeface="Calibri"/>
                <a:sym typeface="Calibri"/>
              </a:rPr>
              <a:t> ( up to 67 miles in 30 min), tesla supercharger ( up to 200 miles in 20 minutes)</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466" name="Google Shape;466;g17665beafa1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17665beafa1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Rank how accessible you think public EV chargers are with 1 being not very accessible and 5 being extremely accessible.</a:t>
            </a:r>
            <a:endParaRPr/>
          </a:p>
        </p:txBody>
      </p:sp>
      <p:sp>
        <p:nvSpPr>
          <p:cNvPr id="475" name="Google Shape;475;g17665beafa1_0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17665beafa1_0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17665beafa1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PRESENTER 2</a:t>
            </a:r>
            <a:endParaRPr sz="1200">
              <a:solidFill>
                <a:schemeClr val="dk1"/>
              </a:solidFill>
              <a:latin typeface="Calibri"/>
              <a:ea typeface="Calibri"/>
              <a:cs typeface="Calibri"/>
              <a:sym typeface="Calibri"/>
            </a:endParaRPr>
          </a:p>
          <a:p>
            <a:pPr marL="0" indent="0">
              <a:buClr>
                <a:schemeClr val="dk1"/>
              </a:buClr>
              <a:buNone/>
            </a:pPr>
            <a:r>
              <a:rPr lang="en-US" sz="1200">
                <a:solidFill>
                  <a:schemeClr val="dk1"/>
                </a:solidFill>
                <a:latin typeface="Calibri"/>
                <a:ea typeface="Calibri"/>
                <a:cs typeface="Calibri"/>
                <a:sym typeface="Calibri"/>
              </a:rPr>
              <a:t>Click on Demonstrate how to use </a:t>
            </a:r>
            <a:r>
              <a:rPr lang="en-US" sz="1200" err="1">
                <a:solidFill>
                  <a:schemeClr val="dk1"/>
                </a:solidFill>
                <a:latin typeface="Calibri"/>
                <a:ea typeface="Calibri"/>
                <a:cs typeface="Calibri"/>
                <a:sym typeface="Calibri"/>
              </a:rPr>
              <a:t>Plugshare</a:t>
            </a:r>
            <a:r>
              <a:rPr lang="en-US" sz="1200">
                <a:solidFill>
                  <a:schemeClr val="dk1"/>
                </a:solidFill>
                <a:latin typeface="Calibri"/>
                <a:ea typeface="Calibri"/>
                <a:cs typeface="Calibri"/>
                <a:sym typeface="Calibri"/>
              </a:rPr>
              <a:t> map. Use example specific to MFH complex</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b="1">
                <a:solidFill>
                  <a:srgbClr val="002060"/>
                </a:solidFill>
              </a:rPr>
              <a:t>The average gasoline price is around $4.80 per gallon in California as of January 2025 Versus Electricity rates that average around $0.26 per kwh. With that pricing per 100 miles in a gas car you pay around $19.20 Versus EVs where per 100 miles you pay $7.40 to charge. EVs cost significantly less to drive per mile compared to gas cars.</a:t>
            </a:r>
          </a:p>
          <a:p>
            <a:endParaRPr lang="en-US"/>
          </a:p>
        </p:txBody>
      </p:sp>
    </p:spTree>
    <p:extLst>
      <p:ext uri="{BB962C8B-B14F-4D97-AF65-F5344CB8AC3E}">
        <p14:creationId xmlns:p14="http://schemas.microsoft.com/office/powerpoint/2010/main" val="10910583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84346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7665beafa1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17665beafa1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PRESENTER 1 :</a:t>
            </a:r>
          </a:p>
          <a:p>
            <a:pPr marL="0" marR="0">
              <a:lnSpc>
                <a:spcPct val="107000"/>
              </a:lnSpc>
              <a:spcBef>
                <a:spcPts val="0"/>
              </a:spcBef>
              <a:spcAft>
                <a:spcPts val="0"/>
              </a:spcAft>
            </a:pPr>
            <a:r>
              <a:rPr lang="en-US" sz="1100" b="0" i="0" u="none" strike="noStrike">
                <a:solidFill>
                  <a:srgbClr val="000000"/>
                </a:solidFill>
                <a:effectLst/>
              </a:rPr>
              <a:t> </a:t>
            </a:r>
            <a:r>
              <a:rPr lang="en-US" sz="1800" kern="100">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We are the EVs for Everyone/EVs Para </a:t>
            </a:r>
            <a:r>
              <a:rPr lang="en-US" sz="1800" kern="100" err="1">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Todos</a:t>
            </a:r>
            <a:r>
              <a:rPr lang="en-US" sz="1800" kern="100">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 campaign with Ecology Action. Ecology Action was created in 1970 as an environmental non-profit that started as a recycling center, and today, our focuses are transportation, water conservation, and energy efficiency to reduce greenhouse gas emissions, at scale. We work to make equitable impacts to our community and the folks living in it. </a:t>
            </a:r>
            <a:endParaRPr lang="en-US" sz="1800" kern="1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kern="100">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 </a:t>
            </a:r>
            <a:endParaRPr lang="en-US" sz="1800" kern="1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kern="100">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I’d like to shout out to our sponsors PG&amp;E and California Energy Commission who make it possible for us to conduct our work.</a:t>
            </a:r>
            <a:r>
              <a:rPr lang="en-US" sz="1800" kern="100">
                <a:solidFill>
                  <a:srgbClr val="000000"/>
                </a:solidFill>
                <a:effectLst/>
                <a:highlight>
                  <a:srgbClr val="FFFFFF"/>
                </a:highlight>
                <a:latin typeface="Calibri" panose="020F0502020204030204" pitchFamily="34" charset="0"/>
                <a:ea typeface="Calibri" panose="020F0502020204030204" pitchFamily="34" charset="0"/>
                <a:cs typeface="Arial" panose="020B0604020202020204" pitchFamily="34" charset="0"/>
              </a:rPr>
              <a:t> </a:t>
            </a:r>
            <a:endParaRPr lang="en-US" sz="1800" kern="1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kern="100">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 </a:t>
            </a:r>
            <a:endParaRPr lang="en-US" sz="1800" kern="1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kern="100">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I am _____(</a:t>
            </a:r>
            <a:r>
              <a:rPr lang="en-US" sz="1800" b="1" kern="100">
                <a:solidFill>
                  <a:srgbClr val="000000"/>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Name and Title</a:t>
            </a:r>
            <a:r>
              <a:rPr lang="en-US" sz="1800" kern="100">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)_____ and I will be presenting with __(</a:t>
            </a:r>
            <a:r>
              <a:rPr lang="en-US" sz="1800" b="1" kern="100">
                <a:solidFill>
                  <a:srgbClr val="000000"/>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Name and Title</a:t>
            </a:r>
            <a:r>
              <a:rPr lang="en-US" sz="1800" kern="100">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)__</a:t>
            </a:r>
            <a:endParaRPr lang="en-US" sz="1800" kern="100">
              <a:effectLst/>
              <a:latin typeface="Calibri" panose="020F0502020204030204" pitchFamily="34" charset="0"/>
              <a:ea typeface="Calibri" panose="020F0502020204030204" pitchFamily="34" charset="0"/>
              <a:cs typeface="Arial" panose="020B0604020202020204" pitchFamily="34" charset="0"/>
            </a:endParaRPr>
          </a:p>
          <a:p>
            <a:endParaRPr lang="en-US"/>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lgn="ctr"/>
            <a:r>
              <a:rPr lang="en-US" sz="1200" b="1">
                <a:solidFill>
                  <a:srgbClr val="002060"/>
                </a:solidFill>
              </a:rPr>
              <a:t>Gas cars can range between </a:t>
            </a:r>
          </a:p>
          <a:p>
            <a:pPr algn="ctr"/>
            <a:r>
              <a:rPr lang="en-US" sz="1200" b="1">
                <a:solidFill>
                  <a:srgbClr val="002060"/>
                </a:solidFill>
              </a:rPr>
              <a:t>18 to 22 cents per mile </a:t>
            </a:r>
          </a:p>
          <a:p>
            <a:pPr algn="ctr"/>
            <a:endParaRPr lang="en-US" b="1">
              <a:solidFill>
                <a:srgbClr val="002060"/>
              </a:solidFill>
              <a:cs typeface="Arial"/>
            </a:endParaRPr>
          </a:p>
          <a:p>
            <a:pPr algn="ctr"/>
            <a:r>
              <a:rPr lang="en-US" sz="1200" b="1">
                <a:solidFill>
                  <a:srgbClr val="002060"/>
                </a:solidFill>
              </a:rPr>
              <a:t>VS.</a:t>
            </a:r>
          </a:p>
          <a:p>
            <a:pPr algn="ctr"/>
            <a:endParaRPr lang="en-US" b="1">
              <a:solidFill>
                <a:srgbClr val="002060"/>
              </a:solidFill>
              <a:cs typeface="Arial"/>
            </a:endParaRPr>
          </a:p>
          <a:p>
            <a:pPr algn="ctr"/>
            <a:r>
              <a:rPr lang="en-US" sz="1200" b="1">
                <a:solidFill>
                  <a:srgbClr val="002060"/>
                </a:solidFill>
              </a:rPr>
              <a:t>EVs can range between</a:t>
            </a:r>
          </a:p>
          <a:p>
            <a:pPr algn="ctr"/>
            <a:r>
              <a:rPr lang="en-US" sz="1200" b="1">
                <a:solidFill>
                  <a:srgbClr val="002060"/>
                </a:solidFill>
              </a:rPr>
              <a:t> 6 to 16 cents per mile</a:t>
            </a:r>
            <a:endParaRPr lang="en-US" sz="1200">
              <a:solidFill>
                <a:srgbClr val="002060"/>
              </a:solidFill>
            </a:endParaRPr>
          </a:p>
          <a:p>
            <a:pPr marL="483306" indent="-241653" defTabSz="966612">
              <a:lnSpc>
                <a:spcPct val="90000"/>
              </a:lnSpc>
              <a:spcBef>
                <a:spcPts val="1057"/>
              </a:spcBef>
              <a:buClr>
                <a:srgbClr val="0F0096"/>
              </a:buClr>
              <a:buSzPts val="1800"/>
              <a:buNone/>
              <a:defRPr/>
            </a:pPr>
            <a:r>
              <a:rPr lang="en-US">
                <a:solidFill>
                  <a:srgbClr val="0F0096"/>
                </a:solidFill>
                <a:latin typeface="Verdana"/>
                <a:ea typeface="Verdana"/>
                <a:sym typeface="Verdana"/>
              </a:rPr>
              <a:t>The charging station can cost between $500-$700 depending on key features. Installation can cost between $400-$1200 depending on electrical capabilities</a:t>
            </a:r>
          </a:p>
          <a:p>
            <a:pPr marL="483306" indent="-241653" defTabSz="966612">
              <a:lnSpc>
                <a:spcPct val="90000"/>
              </a:lnSpc>
              <a:spcBef>
                <a:spcPts val="1057"/>
              </a:spcBef>
              <a:buClr>
                <a:srgbClr val="0F0096"/>
              </a:buClr>
              <a:buSzPts val="1800"/>
              <a:buNone/>
              <a:defRPr/>
            </a:pPr>
            <a:endParaRPr lang="en-US">
              <a:solidFill>
                <a:srgbClr val="0F0096"/>
              </a:solidFill>
              <a:latin typeface="Verdana"/>
              <a:ea typeface="Verdana"/>
              <a:sym typeface="Verdana"/>
            </a:endParaRPr>
          </a:p>
          <a:p>
            <a:pPr marL="483306" indent="-241653" defTabSz="966612">
              <a:lnSpc>
                <a:spcPct val="90000"/>
              </a:lnSpc>
              <a:spcBef>
                <a:spcPts val="1057"/>
              </a:spcBef>
              <a:buClr>
                <a:srgbClr val="0F0096"/>
              </a:buClr>
              <a:buSzPts val="1800"/>
              <a:buNone/>
              <a:defRPr/>
            </a:pPr>
            <a:r>
              <a:rPr lang="en-US">
                <a:solidFill>
                  <a:srgbClr val="0F0096"/>
                </a:solidFill>
                <a:latin typeface="Verdana"/>
                <a:ea typeface="Verdana"/>
                <a:sym typeface="Verdana"/>
              </a:rPr>
              <a:t>The cost of installing a level 2 charger at home will depend on the system you select, permitting fees specific to your area, and electrical capabilities.  </a:t>
            </a:r>
          </a:p>
          <a:p>
            <a:pPr marL="483306" indent="-241653" defTabSz="966612">
              <a:lnSpc>
                <a:spcPct val="90000"/>
              </a:lnSpc>
              <a:spcBef>
                <a:spcPts val="1057"/>
              </a:spcBef>
              <a:buClr>
                <a:srgbClr val="0F0096"/>
              </a:buClr>
              <a:buSzPts val="1800"/>
              <a:buNone/>
              <a:defRPr/>
            </a:pPr>
            <a:r>
              <a:rPr lang="en-US">
                <a:solidFill>
                  <a:srgbClr val="0F0096"/>
                </a:solidFill>
                <a:latin typeface="Verdana"/>
                <a:ea typeface="Verdana"/>
                <a:sym typeface="Verdana"/>
              </a:rPr>
              <a:t>The cost of charging your vehicle at home depends on both battery size and price of electricity in your area. </a:t>
            </a:r>
          </a:p>
          <a:p>
            <a:endParaRPr lang="en-US"/>
          </a:p>
        </p:txBody>
      </p:sp>
      <p:sp>
        <p:nvSpPr>
          <p:cNvPr id="4" name="Slide Number Placeholder 3"/>
          <p:cNvSpPr>
            <a:spLocks noGrp="1"/>
          </p:cNvSpPr>
          <p:nvPr>
            <p:ph type="sldNum" sz="quarter" idx="5"/>
          </p:nvPr>
        </p:nvSpPr>
        <p:spPr/>
        <p:txBody>
          <a:bodyPr lIns="96661" tIns="48331" rIns="96661" bIns="48331"/>
          <a:lstStyle/>
          <a:p>
            <a:fld id="{2740E611-8D50-4470-92A1-4344D2C7C558}" type="slidenum">
              <a:rPr lang="en-US" smtClean="0"/>
              <a:t>20</a:t>
            </a:fld>
            <a:endParaRPr lang="en-US"/>
          </a:p>
        </p:txBody>
      </p:sp>
    </p:spTree>
    <p:extLst>
      <p:ext uri="{BB962C8B-B14F-4D97-AF65-F5344CB8AC3E}">
        <p14:creationId xmlns:p14="http://schemas.microsoft.com/office/powerpoint/2010/main" val="1719201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17665beafa1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17665beafa1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PRESENTER 2</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a:extLst>
            <a:ext uri="{FF2B5EF4-FFF2-40B4-BE49-F238E27FC236}">
              <a16:creationId xmlns:a16="http://schemas.microsoft.com/office/drawing/2014/main" id="{77F32015-B9C1-39A5-9019-3E80B26302A2}"/>
            </a:ext>
          </a:extLst>
        </p:cNvPr>
        <p:cNvGrpSpPr/>
        <p:nvPr/>
      </p:nvGrpSpPr>
      <p:grpSpPr>
        <a:xfrm>
          <a:off x="0" y="0"/>
          <a:ext cx="0" cy="0"/>
          <a:chOff x="0" y="0"/>
          <a:chExt cx="0" cy="0"/>
        </a:xfrm>
      </p:grpSpPr>
      <p:sp>
        <p:nvSpPr>
          <p:cNvPr id="512" name="Google Shape;512;p11:notes">
            <a:extLst>
              <a:ext uri="{FF2B5EF4-FFF2-40B4-BE49-F238E27FC236}">
                <a16:creationId xmlns:a16="http://schemas.microsoft.com/office/drawing/2014/main" id="{739D140D-24B7-36A7-784A-4EA5790895E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PRESENTER2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Key points: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The first two programs are received BEFORE you purchase or lease the car.</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The remaining 4 you apply for AFTER you purchase or lease the car. </a:t>
            </a:r>
            <a:endParaRPr sz="1200">
              <a:solidFill>
                <a:schemeClr val="dk1"/>
              </a:solidFill>
              <a:latin typeface="Calibri"/>
              <a:ea typeface="Calibri"/>
              <a:cs typeface="Calibri"/>
              <a:sym typeface="Calibri"/>
            </a:endParaRPr>
          </a:p>
          <a:p>
            <a:pPr marL="464789" lvl="0" indent="-322770" algn="l" rtl="0">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The Federal tax benefit is dependent upon your tax liability.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The rebates listed here are for battery EV for a lower income qualified household.  Rebates on plug in hybrids and hybrids are less.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513" name="Google Shape;513;p11:notes">
            <a:extLst>
              <a:ext uri="{FF2B5EF4-FFF2-40B4-BE49-F238E27FC236}">
                <a16:creationId xmlns:a16="http://schemas.microsoft.com/office/drawing/2014/main" id="{AD85037F-AFCC-9F93-1EF9-FD1BCF7C7C5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205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799811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079705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17665beafa1_0_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PRESENTER 2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So, at this point, most people want to know “Do I Qualify for a Grant? And if so, what documents do I need?”  Again, here’s the income qualification chart that we looked at earlier.  Basic documents needed are listed here:  (go over chart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DON’T SHARE THIS BUT GOOD TO KNOW JUST IN CASE:  BTW an AB 60 License is </a:t>
            </a:r>
            <a:r>
              <a:rPr lang="en-US" sz="1200">
                <a:solidFill>
                  <a:srgbClr val="202124"/>
                </a:solidFill>
                <a:latin typeface="Roboto"/>
                <a:ea typeface="Roboto"/>
                <a:cs typeface="Roboto"/>
                <a:sym typeface="Roboto"/>
              </a:rPr>
              <a:t>are for individuals who are unable to provide proof of legal presence in the United States (U.S.), but who meet </a:t>
            </a:r>
            <a:r>
              <a:rPr lang="en-US" sz="1200" b="1">
                <a:solidFill>
                  <a:srgbClr val="202124"/>
                </a:solidFill>
                <a:latin typeface="Roboto"/>
                <a:ea typeface="Roboto"/>
                <a:cs typeface="Roboto"/>
                <a:sym typeface="Roboto"/>
              </a:rPr>
              <a:t>California</a:t>
            </a:r>
            <a:r>
              <a:rPr lang="en-US" sz="1200">
                <a:solidFill>
                  <a:srgbClr val="202124"/>
                </a:solidFill>
                <a:latin typeface="Roboto"/>
                <a:ea typeface="Roboto"/>
                <a:cs typeface="Roboto"/>
                <a:sym typeface="Roboto"/>
              </a:rPr>
              <a:t> DMV requirements and can provide proof of identity and </a:t>
            </a:r>
            <a:r>
              <a:rPr lang="en-US" sz="1200" b="1">
                <a:solidFill>
                  <a:srgbClr val="202124"/>
                </a:solidFill>
                <a:latin typeface="Roboto"/>
                <a:ea typeface="Roboto"/>
                <a:cs typeface="Roboto"/>
                <a:sym typeface="Roboto"/>
              </a:rPr>
              <a:t>California</a:t>
            </a:r>
            <a:r>
              <a:rPr lang="en-US" sz="1200">
                <a:solidFill>
                  <a:srgbClr val="202124"/>
                </a:solidFill>
                <a:latin typeface="Roboto"/>
                <a:ea typeface="Roboto"/>
                <a:cs typeface="Roboto"/>
                <a:sym typeface="Roboto"/>
              </a:rPr>
              <a:t> residency.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35" name="Google Shape;535;g17665beafa1_0_4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616936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17665beafa1_0_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17665beafa1_0_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PRESENTER 1</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The goal of this section is to understand the income verification process for grant applications and the usefulness of the benefits finder.</a:t>
            </a:r>
            <a:endParaRPr sz="120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17665beafa1_0_4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17665beafa1_0_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PRESENTER 1</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1" u="sng">
                <a:solidFill>
                  <a:schemeClr val="dk1"/>
                </a:solidFill>
                <a:latin typeface="Verdana"/>
                <a:ea typeface="Verdana"/>
                <a:cs typeface="Verdana"/>
                <a:sym typeface="Verdana"/>
              </a:rPr>
              <a:t>https://app.accesscleanca.org/?invite=ecoact.3cc721ae</a:t>
            </a:r>
            <a:endParaRPr lang="en-US" sz="1200" b="1">
              <a:solidFill>
                <a:schemeClr val="dk1"/>
              </a:solidFill>
              <a:latin typeface="Verdana"/>
              <a:ea typeface="Verdana"/>
              <a:cs typeface="Verdana"/>
              <a:sym typeface="Verdana"/>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Instructions to Presenter: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Put link into the meeting chat. Invite people to follow along and enter their personal information.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Open Benefits Finder and follow the process using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Danny’s Case Study Details: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$2k down payment</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Salinas Zip Code 93906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Select “Yes” I have a vehicle to trade in.  Year 2005</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b="1">
                <a:solidFill>
                  <a:schemeClr val="dk1"/>
                </a:solidFill>
                <a:latin typeface="Barlow"/>
                <a:ea typeface="Barlow"/>
                <a:cs typeface="Barlow"/>
                <a:sym typeface="Barlow"/>
              </a:rPr>
              <a:t>Which electric vehicle(s) are you interested in?</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a:solidFill>
                  <a:schemeClr val="dk1"/>
                </a:solidFill>
                <a:latin typeface="Barlow"/>
                <a:ea typeface="Barlow"/>
                <a:cs typeface="Barlow"/>
                <a:sym typeface="Barlow"/>
              </a:rPr>
              <a:t>Select “Battery electric” and “Plug in Hybrid”</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Barlow"/>
              <a:ea typeface="Barlow"/>
              <a:cs typeface="Barlow"/>
              <a:sym typeface="Barlow"/>
            </a:endParaRPr>
          </a:p>
          <a:p>
            <a:pPr marL="0" lvl="0" indent="0" algn="l" rtl="0">
              <a:spcBef>
                <a:spcPts val="0"/>
              </a:spcBef>
              <a:spcAft>
                <a:spcPts val="0"/>
              </a:spcAft>
              <a:buClr>
                <a:schemeClr val="dk1"/>
              </a:buClr>
              <a:buFont typeface="Arial"/>
              <a:buNone/>
            </a:pPr>
            <a:r>
              <a:rPr lang="en-US" sz="1200">
                <a:solidFill>
                  <a:schemeClr val="dk1"/>
                </a:solidFill>
                <a:latin typeface="Barlow"/>
                <a:ea typeface="Barlow"/>
                <a:cs typeface="Barlow"/>
                <a:sym typeface="Barlow"/>
              </a:rPr>
              <a:t>Public Transportation – Enter No</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Barlow"/>
              <a:ea typeface="Barlow"/>
              <a:cs typeface="Barlow"/>
              <a:sym typeface="Barlow"/>
            </a:endParaRPr>
          </a:p>
          <a:p>
            <a:pPr marL="0" lvl="0" indent="0" algn="l" rtl="0">
              <a:spcBef>
                <a:spcPts val="0"/>
              </a:spcBef>
              <a:spcAft>
                <a:spcPts val="0"/>
              </a:spcAft>
              <a:buClr>
                <a:schemeClr val="dk1"/>
              </a:buClr>
              <a:buFont typeface="Arial"/>
              <a:buNone/>
            </a:pPr>
            <a:r>
              <a:rPr lang="en-US" sz="1200">
                <a:solidFill>
                  <a:schemeClr val="dk1"/>
                </a:solidFill>
                <a:latin typeface="Barlow"/>
                <a:ea typeface="Barlow"/>
                <a:cs typeface="Barlow"/>
                <a:sym typeface="Barlow"/>
              </a:rPr>
              <a:t>One-person household</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Income is $50,000/year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a:solidFill>
                <a:schemeClr val="dk1"/>
              </a:solidFill>
              <a:latin typeface="Barlow"/>
              <a:ea typeface="Barlow"/>
              <a:cs typeface="Barlow"/>
              <a:sym typeface="Barlow"/>
            </a:endParaRPr>
          </a:p>
          <a:p>
            <a:pPr marL="0" lvl="0" indent="0" algn="l" rtl="0">
              <a:spcBef>
                <a:spcPts val="0"/>
              </a:spcBef>
              <a:spcAft>
                <a:spcPts val="0"/>
              </a:spcAft>
              <a:buClr>
                <a:srgbClr val="333333"/>
              </a:buClr>
              <a:buSzPts val="1200"/>
              <a:buFont typeface="Barlow"/>
              <a:buNone/>
            </a:pPr>
            <a:r>
              <a:rPr lang="en-US" sz="1200">
                <a:solidFill>
                  <a:schemeClr val="dk1"/>
                </a:solidFill>
                <a:latin typeface="Barlow"/>
                <a:ea typeface="Barlow"/>
                <a:cs typeface="Barlow"/>
                <a:sym typeface="Barlow"/>
              </a:rPr>
              <a:t>Does family own home?  - Enter Yes</a:t>
            </a:r>
            <a:endParaRPr sz="1200">
              <a:solidFill>
                <a:schemeClr val="dk1"/>
              </a:solidFill>
              <a:latin typeface="Calibri"/>
              <a:ea typeface="Calibri"/>
              <a:cs typeface="Calibri"/>
              <a:sym typeface="Calibri"/>
            </a:endParaRPr>
          </a:p>
          <a:p>
            <a:pPr marL="0" lvl="0" indent="0" algn="l" rtl="0">
              <a:spcBef>
                <a:spcPts val="0"/>
              </a:spcBef>
              <a:spcAft>
                <a:spcPts val="0"/>
              </a:spcAft>
              <a:buClr>
                <a:srgbClr val="333333"/>
              </a:buClr>
              <a:buSzPts val="1200"/>
              <a:buFont typeface="Barlow"/>
              <a:buNone/>
            </a:pPr>
            <a:r>
              <a:rPr lang="en-US" sz="1200">
                <a:solidFill>
                  <a:schemeClr val="dk1"/>
                </a:solidFill>
                <a:latin typeface="Barlow"/>
                <a:ea typeface="Barlow"/>
                <a:cs typeface="Barlow"/>
                <a:sym typeface="Barlow"/>
              </a:rPr>
              <a:t>What type of home? – Enter Single-Family</a:t>
            </a:r>
            <a:endParaRPr sz="1200">
              <a:solidFill>
                <a:schemeClr val="dk1"/>
              </a:solidFill>
              <a:latin typeface="Calibri"/>
              <a:ea typeface="Calibri"/>
              <a:cs typeface="Calibri"/>
              <a:sym typeface="Calibri"/>
            </a:endParaRPr>
          </a:p>
          <a:p>
            <a:pPr marL="0" lvl="0" indent="0" algn="l" rtl="0">
              <a:spcBef>
                <a:spcPts val="0"/>
              </a:spcBef>
              <a:spcAft>
                <a:spcPts val="0"/>
              </a:spcAft>
              <a:buClr>
                <a:srgbClr val="333333"/>
              </a:buClr>
              <a:buSzPts val="1200"/>
              <a:buFont typeface="Barlow"/>
              <a:buNone/>
            </a:pPr>
            <a:r>
              <a:rPr lang="en-US" sz="1200">
                <a:solidFill>
                  <a:schemeClr val="dk1"/>
                </a:solidFill>
                <a:latin typeface="Barlow"/>
                <a:ea typeface="Barlow"/>
                <a:cs typeface="Barlow"/>
                <a:sym typeface="Barlow"/>
              </a:rPr>
              <a:t>Electricity service provider – enter PG&amp;E</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a:solidFill>
                <a:schemeClr val="dk1"/>
              </a:solidFill>
              <a:latin typeface="Barlow"/>
              <a:ea typeface="Barlow"/>
              <a:cs typeface="Barlow"/>
              <a:sym typeface="Barlow"/>
            </a:endParaRPr>
          </a:p>
          <a:p>
            <a:pPr marL="0" lvl="0" indent="0" algn="l" rtl="0">
              <a:spcBef>
                <a:spcPts val="0"/>
              </a:spcBef>
              <a:spcAft>
                <a:spcPts val="0"/>
              </a:spcAft>
              <a:buClr>
                <a:srgbClr val="333333"/>
              </a:buClr>
              <a:buSzPts val="1200"/>
              <a:buFont typeface="Barlow"/>
              <a:buNone/>
            </a:pPr>
            <a:r>
              <a:rPr lang="en-US" sz="1200">
                <a:solidFill>
                  <a:schemeClr val="dk1"/>
                </a:solidFill>
                <a:latin typeface="Barlow"/>
                <a:ea typeface="Barlow"/>
                <a:cs typeface="Barlow"/>
                <a:sym typeface="Barlow"/>
              </a:rPr>
              <a:t>Benefits Screen - Expand on all Benefit options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a:solidFill>
                <a:schemeClr val="dk1"/>
              </a:solidFill>
              <a:latin typeface="Barlow"/>
              <a:ea typeface="Barlow"/>
              <a:cs typeface="Barlow"/>
              <a:sym typeface="Barlow"/>
            </a:endParaRPr>
          </a:p>
          <a:p>
            <a:pPr marL="0" lvl="0" indent="0" algn="l" rtl="0">
              <a:spcBef>
                <a:spcPts val="0"/>
              </a:spcBef>
              <a:spcAft>
                <a:spcPts val="0"/>
              </a:spcAft>
              <a:buNone/>
            </a:pPr>
            <a:r>
              <a:rPr lang="en-US" sz="1200">
                <a:solidFill>
                  <a:schemeClr val="dk1"/>
                </a:solidFill>
                <a:latin typeface="Barlow"/>
                <a:ea typeface="Barlow"/>
                <a:cs typeface="Barlow"/>
                <a:sym typeface="Barlow"/>
              </a:rPr>
              <a:t>Check your inbox – move to next slide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17665beafa1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PRESENTER 1</a:t>
            </a:r>
            <a:endParaRPr sz="120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kern="100">
                <a:solidFill>
                  <a:srgbClr val="00B0F0"/>
                </a:solidFill>
                <a:effectLst/>
                <a:latin typeface="Arial" panose="020B0604020202020204" pitchFamily="34" charset="0"/>
                <a:ea typeface="Calibri" panose="020F0502020204030204" pitchFamily="34" charset="0"/>
                <a:cs typeface="Arial" panose="020B0604020202020204" pitchFamily="34" charset="0"/>
              </a:rPr>
              <a:t>I</a:t>
            </a:r>
            <a:r>
              <a:rPr lang="en-US" sz="1800" kern="100">
                <a:effectLst/>
                <a:latin typeface="Arial" panose="020B0604020202020204" pitchFamily="34" charset="0"/>
                <a:ea typeface="Calibri" panose="020F0502020204030204" pitchFamily="34" charset="0"/>
                <a:cs typeface="Arial" panose="020B0604020202020204" pitchFamily="34" charset="0"/>
              </a:rPr>
              <a:t>t is very important you check your email. You should receive an email from </a:t>
            </a:r>
            <a:r>
              <a:rPr lang="en-US" sz="1800" u="sng" kern="10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Info@accesscleanca.org</a:t>
            </a:r>
            <a:r>
              <a:rPr lang="en-US" sz="1800" kern="100">
                <a:effectLst/>
                <a:latin typeface="Arial" panose="020B0604020202020204" pitchFamily="34" charset="0"/>
                <a:ea typeface="Calibri" panose="020F0502020204030204" pitchFamily="34" charset="0"/>
                <a:cs typeface="Arial" panose="020B0604020202020204" pitchFamily="34" charset="0"/>
              </a:rPr>
              <a:t> make sure to check your inbox and spam file. This email, like the visual on the right- click the orange lets go button to go the income verification application. </a:t>
            </a:r>
            <a:endParaRPr lang="en-US" sz="1800" kern="100">
              <a:effectLst/>
              <a:latin typeface="Calibri" panose="020F0502020204030204" pitchFamily="34" charset="0"/>
              <a:ea typeface="Calibri" panose="020F0502020204030204" pitchFamily="34" charset="0"/>
              <a:cs typeface="Arial" panose="020B0604020202020204" pitchFamily="34" charset="0"/>
            </a:endParaRPr>
          </a:p>
          <a:p>
            <a:pPr marL="0" lvl="0" indent="0" algn="l" rtl="0">
              <a:spcBef>
                <a:spcPts val="0"/>
              </a:spcBef>
              <a:spcAft>
                <a:spcPts val="0"/>
              </a:spcAft>
              <a:buNone/>
            </a:pPr>
            <a:endParaRPr/>
          </a:p>
        </p:txBody>
      </p:sp>
      <p:sp>
        <p:nvSpPr>
          <p:cNvPr id="568" name="Google Shape;568;g17665beafa1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a:extLst>
            <a:ext uri="{FF2B5EF4-FFF2-40B4-BE49-F238E27FC236}">
              <a16:creationId xmlns:a16="http://schemas.microsoft.com/office/drawing/2014/main" id="{8CBD3B89-6569-FA65-18AB-C90257E7A17E}"/>
            </a:ext>
          </a:extLst>
        </p:cNvPr>
        <p:cNvGrpSpPr/>
        <p:nvPr/>
      </p:nvGrpSpPr>
      <p:grpSpPr>
        <a:xfrm>
          <a:off x="0" y="0"/>
          <a:ext cx="0" cy="0"/>
          <a:chOff x="0" y="0"/>
          <a:chExt cx="0" cy="0"/>
        </a:xfrm>
      </p:grpSpPr>
      <p:sp>
        <p:nvSpPr>
          <p:cNvPr id="232" name="Google Shape;232;g17665beafa1_0_37:notes">
            <a:extLst>
              <a:ext uri="{FF2B5EF4-FFF2-40B4-BE49-F238E27FC236}">
                <a16:creationId xmlns:a16="http://schemas.microsoft.com/office/drawing/2014/main" id="{F7EAEC3A-A59E-56ED-CE61-D522EE5C283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PRESENTER 1 :</a:t>
            </a:r>
          </a:p>
          <a:p>
            <a:pPr marL="158750" indent="0">
              <a:buNone/>
            </a:pPr>
            <a:r>
              <a:rPr lang="en-US"/>
              <a:t>The objectives of this webinar are to </a:t>
            </a:r>
          </a:p>
          <a:p>
            <a:pPr marL="228600" indent="-228600">
              <a:buAutoNum type="arabicParenR"/>
            </a:pPr>
            <a:r>
              <a:rPr lang="en-US"/>
              <a:t>Introduce you to buying options and types of EVs</a:t>
            </a:r>
          </a:p>
          <a:p>
            <a:pPr marL="228600" indent="-228600">
              <a:buAutoNum type="arabicParenR"/>
            </a:pPr>
            <a:r>
              <a:rPr lang="en-US"/>
              <a:t>Provide a quick review of EV options, and</a:t>
            </a:r>
          </a:p>
          <a:p>
            <a:pPr marL="228600" indent="-228600">
              <a:buAutoNum type="arabicParenR"/>
            </a:pPr>
            <a:r>
              <a:rPr lang="en-US"/>
              <a:t>We will also go over the Access Clean CA income verification process for state grant and rebate applications so that you’ll receive all the benefits you qualify for when you are ready to purchase an EV! </a:t>
            </a:r>
          </a:p>
          <a:p>
            <a:pPr marL="0" lvl="0" indent="0" algn="l" rtl="0">
              <a:spcBef>
                <a:spcPts val="0"/>
              </a:spcBef>
              <a:spcAft>
                <a:spcPts val="0"/>
              </a:spcAft>
              <a:buNone/>
            </a:pPr>
            <a:endParaRPr/>
          </a:p>
        </p:txBody>
      </p:sp>
      <p:sp>
        <p:nvSpPr>
          <p:cNvPr id="233" name="Google Shape;233;g17665beafa1_0_37:notes">
            <a:extLst>
              <a:ext uri="{FF2B5EF4-FFF2-40B4-BE49-F238E27FC236}">
                <a16:creationId xmlns:a16="http://schemas.microsoft.com/office/drawing/2014/main" id="{AFB80EEC-1DA0-CCA3-136F-0A09289241D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07790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17665beafa1_0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PRESENTER 1</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800">
                <a:effectLst/>
                <a:latin typeface="Arial" panose="020B0604020202020204" pitchFamily="34" charset="0"/>
                <a:ea typeface="Calibri" panose="020F0502020204030204" pitchFamily="34" charset="0"/>
              </a:rPr>
              <a:t>You can either use your most recent tax filing or estimate your income. Once that information is complete, you’ll select which programs you are interested in applying for. We suggest selecting them all, so you have more options</a:t>
            </a:r>
            <a:endParaRPr sz="1200">
              <a:solidFill>
                <a:schemeClr val="dk1"/>
              </a:solidFill>
              <a:latin typeface="Calibri"/>
              <a:ea typeface="Calibri"/>
              <a:cs typeface="Calibri"/>
              <a:sym typeface="Calibri"/>
            </a:endParaRPr>
          </a:p>
        </p:txBody>
      </p:sp>
      <p:sp>
        <p:nvSpPr>
          <p:cNvPr id="582" name="Google Shape;582;g17665beafa1_0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final step will be signing an affidavit to have Access Clean process and verify your income to check your </a:t>
            </a:r>
            <a:r>
              <a:rPr lang="en-US" sz="1800" kern="10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elligibility</a:t>
            </a:r>
            <a:r>
              <a:rPr lang="en-US" sz="18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for each of the programs you selected. This process takes around 4 to 6 weeks and you will receive an email confirmation when complete. </a:t>
            </a: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p>
          <a:p>
            <a:endParaRPr lang="en-US"/>
          </a:p>
        </p:txBody>
      </p:sp>
    </p:spTree>
    <p:extLst>
      <p:ext uri="{BB962C8B-B14F-4D97-AF65-F5344CB8AC3E}">
        <p14:creationId xmlns:p14="http://schemas.microsoft.com/office/powerpoint/2010/main" val="21499885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17665beafa1_0_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17665beafa1_0_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PRESENTER 1</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17665beafa1_0_5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17665beafa1_0_5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PRESENTER 1</a:t>
            </a:r>
            <a:endParaRPr sz="1200">
              <a:solidFill>
                <a:schemeClr val="dk1"/>
              </a:solidFill>
              <a:latin typeface="Calibri"/>
              <a:ea typeface="Calibri"/>
              <a:cs typeface="Calibri"/>
              <a:sym typeface="Calibri"/>
            </a:endParaRPr>
          </a:p>
          <a:p>
            <a:pPr marL="0" marR="0">
              <a:lnSpc>
                <a:spcPct val="107000"/>
              </a:lnSpc>
              <a:spcBef>
                <a:spcPts val="0"/>
              </a:spcBef>
              <a:spcAft>
                <a:spcPts val="0"/>
              </a:spcAft>
            </a:pPr>
            <a:r>
              <a:rPr lang="en-US" sz="1800" kern="100">
                <a:solidFill>
                  <a:srgbClr val="000000"/>
                </a:solidFill>
                <a:effectLst/>
                <a:latin typeface="Calibri" panose="020F0502020204030204" pitchFamily="34" charset="0"/>
                <a:ea typeface="Yu Mincho" panose="02020400000000000000" pitchFamily="18" charset="-128"/>
                <a:cs typeface="Arial" panose="020B0604020202020204" pitchFamily="34" charset="0"/>
              </a:rPr>
              <a:t>We highly suggest you use the resources available to you online to research EVs you are interested in. </a:t>
            </a:r>
            <a:endParaRPr lang="en-US" sz="1800" kern="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Aptos" panose="020B0004020202020204" pitchFamily="34" charset="0"/>
              <a:buChar char="-"/>
            </a:pPr>
            <a:r>
              <a:rPr lang="en-US" sz="1800" kern="100">
                <a:solidFill>
                  <a:srgbClr val="000000"/>
                </a:solidFill>
                <a:effectLst/>
                <a:latin typeface="Calibri" panose="020F0502020204030204" pitchFamily="34" charset="0"/>
                <a:ea typeface="Yu Mincho" panose="02020400000000000000" pitchFamily="18" charset="-128"/>
                <a:cs typeface="Arial" panose="020B0604020202020204" pitchFamily="34" charset="0"/>
              </a:rPr>
              <a:t>Electricforall.com</a:t>
            </a:r>
            <a:endParaRPr lang="en-US" sz="1800" kern="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Aptos" panose="020B0004020202020204" pitchFamily="34" charset="0"/>
              <a:buChar char="-"/>
            </a:pPr>
            <a:r>
              <a:rPr lang="en-US" sz="1800" kern="100">
                <a:solidFill>
                  <a:srgbClr val="000000"/>
                </a:solidFill>
                <a:effectLst/>
                <a:latin typeface="Calibri" panose="020F0502020204030204" pitchFamily="34" charset="0"/>
                <a:ea typeface="Yu Mincho" panose="02020400000000000000" pitchFamily="18" charset="-128"/>
                <a:cs typeface="Arial" panose="020B0604020202020204" pitchFamily="34" charset="0"/>
              </a:rPr>
              <a:t>Craigs List</a:t>
            </a:r>
            <a:endParaRPr lang="en-US" sz="1800" kern="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Aptos" panose="020B0004020202020204" pitchFamily="34" charset="0"/>
              <a:buChar char="-"/>
            </a:pPr>
            <a:r>
              <a:rPr lang="en-US" sz="1800" kern="100">
                <a:solidFill>
                  <a:srgbClr val="000000"/>
                </a:solidFill>
                <a:effectLst/>
                <a:latin typeface="Calibri" panose="020F0502020204030204" pitchFamily="34" charset="0"/>
                <a:ea typeface="Yu Mincho" panose="02020400000000000000" pitchFamily="18" charset="-128"/>
                <a:cs typeface="Arial" panose="020B0604020202020204" pitchFamily="34" charset="0"/>
              </a:rPr>
              <a:t>Car Max</a:t>
            </a:r>
            <a:endParaRPr lang="en-US" sz="1800" kern="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Aptos" panose="020B0004020202020204" pitchFamily="34" charset="0"/>
              <a:buChar char="-"/>
            </a:pPr>
            <a:r>
              <a:rPr lang="en-US" sz="1800" kern="100">
                <a:solidFill>
                  <a:srgbClr val="000000"/>
                </a:solidFill>
                <a:effectLst/>
                <a:latin typeface="Calibri" panose="020F0502020204030204" pitchFamily="34" charset="0"/>
                <a:ea typeface="Yu Mincho" panose="02020400000000000000" pitchFamily="18" charset="-128"/>
                <a:cs typeface="Arial" panose="020B0604020202020204" pitchFamily="34" charset="0"/>
              </a:rPr>
              <a:t>Cleanvehicles.cudlautosmart.com</a:t>
            </a:r>
            <a:r>
              <a:rPr lang="en-US" sz="1800" kern="100">
                <a:effectLst/>
                <a:latin typeface="Calibri" panose="020F050202020403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sz="1800" kern="100">
                <a:solidFill>
                  <a:srgbClr val="000000"/>
                </a:solidFill>
                <a:effectLst/>
                <a:latin typeface="Calibri" panose="020F0502020204030204" pitchFamily="34" charset="0"/>
                <a:ea typeface="Yu Mincho" panose="02020400000000000000" pitchFamily="18" charset="-128"/>
                <a:cs typeface="Arial" panose="020B0604020202020204" pitchFamily="34" charset="0"/>
              </a:rPr>
              <a:t> </a:t>
            </a:r>
            <a:endParaRPr lang="en-US" sz="1800" kern="1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kern="100">
                <a:solidFill>
                  <a:srgbClr val="000000"/>
                </a:solidFill>
                <a:effectLst/>
                <a:latin typeface="Calibri" panose="020F0502020204030204" pitchFamily="34" charset="0"/>
                <a:ea typeface="Yu Mincho" panose="02020400000000000000" pitchFamily="18" charset="-128"/>
                <a:cs typeface="Arial" panose="020B0604020202020204" pitchFamily="34" charset="0"/>
              </a:rPr>
              <a:t>It's important to figure out which vehicles work best for your lifestyle and budget. Make sure to find a vehicle that fits your size, commuting, and style needs. It is also important to know the average cost of vehicles so you can get an honest and fair deal when you make a purchase.</a:t>
            </a:r>
            <a:r>
              <a:rPr lang="en-US" sz="1800" kern="100">
                <a:effectLst/>
                <a:latin typeface="Calibri" panose="020F0502020204030204" pitchFamily="34" charset="0"/>
                <a:ea typeface="Calibri" panose="020F0502020204030204" pitchFamily="34" charset="0"/>
                <a:cs typeface="Arial" panose="020B0604020202020204" pitchFamily="34" charset="0"/>
              </a:rPr>
              <a:t> </a:t>
            </a:r>
          </a:p>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nSpc>
                <a:spcPct val="107000"/>
              </a:lnSpc>
              <a:spcBef>
                <a:spcPts val="0"/>
              </a:spcBef>
              <a:spcAft>
                <a:spcPts val="0"/>
              </a:spcAft>
              <a:buNone/>
            </a:pPr>
            <a:r>
              <a:rPr lang="en-US" sz="1800" kern="100">
                <a:solidFill>
                  <a:srgbClr val="000000"/>
                </a:solidFill>
                <a:effectLst/>
                <a:latin typeface="Calibri" panose="020F0502020204030204" pitchFamily="34" charset="0"/>
                <a:ea typeface="Yu Mincho" panose="02020400000000000000" pitchFamily="18" charset="-128"/>
                <a:cs typeface="Arial" panose="020B0604020202020204" pitchFamily="34" charset="0"/>
              </a:rPr>
              <a:t>If you’d like to move forward, there are a couple options. If you live in the bay or central valley, feel free to reach out to the care team at Access Clean for more support. </a:t>
            </a:r>
            <a:endParaRPr lang="en-US" sz="1800" kern="100">
              <a:effectLst/>
              <a:latin typeface="Calibri" panose="020F050202020403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US" sz="1800" kern="100">
                <a:effectLst/>
                <a:latin typeface="Calibri" panose="020F0502020204030204" pitchFamily="34" charset="0"/>
                <a:ea typeface="Calibri" panose="020F0502020204030204" pitchFamily="34" charset="0"/>
                <a:cs typeface="Arial" panose="020B0604020202020204" pitchFamily="34" charset="0"/>
              </a:rPr>
              <a:t> </a:t>
            </a:r>
          </a:p>
          <a:p>
            <a:pPr marL="0" marR="0" indent="0">
              <a:lnSpc>
                <a:spcPct val="107000"/>
              </a:lnSpc>
              <a:spcBef>
                <a:spcPts val="0"/>
              </a:spcBef>
              <a:spcAft>
                <a:spcPts val="0"/>
              </a:spcAft>
              <a:buNone/>
            </a:pPr>
            <a:r>
              <a:rPr lang="en-US" sz="1800" kern="100">
                <a:solidFill>
                  <a:srgbClr val="000000"/>
                </a:solidFill>
                <a:effectLst/>
                <a:latin typeface="Calibri" panose="020F0502020204030204" pitchFamily="34" charset="0"/>
                <a:ea typeface="Yu Mincho" panose="02020400000000000000" pitchFamily="18" charset="-128"/>
                <a:cs typeface="Arial" panose="020B0604020202020204" pitchFamily="34" charset="0"/>
              </a:rPr>
              <a:t>If you live on the Central Coast, Santa Cruz to Ventura County, sign up for our free Purchase Guidance program. We can assist you through the entire buying process. Go to EVs for Everyone.org to learn more</a:t>
            </a:r>
            <a:endParaRPr lang="en-US" sz="1800" kern="100">
              <a:effectLst/>
              <a:latin typeface="Calibri" panose="020F0502020204030204" pitchFamily="34" charset="0"/>
              <a:ea typeface="Calibri" panose="020F0502020204030204" pitchFamily="34" charset="0"/>
              <a:cs typeface="Arial" panose="020B0604020202020204" pitchFamily="34" charset="0"/>
            </a:endParaRPr>
          </a:p>
          <a:p>
            <a:pPr marL="158750" indent="0">
              <a:buNone/>
            </a:pPr>
            <a:endParaRPr lang="en-US"/>
          </a:p>
        </p:txBody>
      </p:sp>
    </p:spTree>
    <p:extLst>
      <p:ext uri="{BB962C8B-B14F-4D97-AF65-F5344CB8AC3E}">
        <p14:creationId xmlns:p14="http://schemas.microsoft.com/office/powerpoint/2010/main" val="9100281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7665beafa1_0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17665beafa1_0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BOTH PRESENTER</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17665beafa1_0_5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17665beafa1_0_5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66790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17665beafa1_0_5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17665beafa1_0_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Presenter 1 </a:t>
            </a:r>
            <a:r>
              <a:rPr lang="en-US" b="0" i="0">
                <a:solidFill>
                  <a:srgbClr val="000000"/>
                </a:solidFill>
                <a:effectLst/>
                <a:latin typeface="WordVisi_MSFontService"/>
              </a:rPr>
              <a:t>What are your thoughts on driving electric?</a:t>
            </a:r>
            <a:endParaRPr/>
          </a:p>
        </p:txBody>
      </p:sp>
      <p:sp>
        <p:nvSpPr>
          <p:cNvPr id="250" name="Google Shape;25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4245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Presenter 1 </a:t>
            </a:r>
            <a:r>
              <a:rPr lang="en-US" sz="1800" b="0" i="0">
                <a:effectLst/>
                <a:highlight>
                  <a:srgbClr val="FFFFFF"/>
                </a:highlight>
                <a:latin typeface="Calibri" panose="020F0502020204030204" pitchFamily="34" charset="0"/>
              </a:rPr>
              <a:t>“</a:t>
            </a:r>
            <a:r>
              <a:rPr lang="en-US" sz="1800" b="0" i="0">
                <a:effectLst/>
                <a:highlight>
                  <a:srgbClr val="FFFFFF"/>
                </a:highlight>
                <a:latin typeface="Arial" panose="020B0604020202020204" pitchFamily="34" charset="0"/>
              </a:rPr>
              <a:t>As of 2023, What is the average range of a new all-battery electric vehicle?”</a:t>
            </a:r>
            <a:endParaRPr/>
          </a:p>
        </p:txBody>
      </p:sp>
      <p:sp>
        <p:nvSpPr>
          <p:cNvPr id="250" name="Google Shape;25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17665beafa1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17665beafa1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Kalia</a:t>
            </a:r>
          </a:p>
          <a:p>
            <a:pPr marL="0" lvl="0" indent="0" algn="l" rtl="0">
              <a:spcBef>
                <a:spcPts val="0"/>
              </a:spcBef>
              <a:spcAft>
                <a:spcPts val="0"/>
              </a:spcAft>
              <a:buNone/>
            </a:pPr>
            <a:r>
              <a:rPr lang="en-US"/>
              <a:t>Range is on the rise! Over the past decade we have seen tremendous growth in the average range of electric vehicles. Now the 259 is an average- so it will depend on the make, model, and type of electric vehicle. With higher end all battery models like Tesla, you’ll see the 300 to 400 range. However more affordable PHEV models will be lower around 50 to 100 miles per charge</a:t>
            </a:r>
          </a:p>
          <a:p>
            <a:pPr marL="0" lvl="0" indent="0" algn="l" rtl="0">
              <a:spcBef>
                <a:spcPts val="0"/>
              </a:spcBef>
              <a:spcAft>
                <a:spcPts val="0"/>
              </a:spcAft>
              <a:buNone/>
            </a:pPr>
            <a:endParaRPr lang="en-US"/>
          </a:p>
          <a:p>
            <a:pPr algn="l" rtl="0" fontAlgn="base"/>
            <a:r>
              <a:rPr lang="en-US" sz="1800" b="0" i="0">
                <a:solidFill>
                  <a:srgbClr val="000000"/>
                </a:solidFill>
                <a:effectLst/>
                <a:highlight>
                  <a:srgbClr val="FFFFFF"/>
                </a:highlight>
                <a:latin typeface="Arial" panose="020B0604020202020204" pitchFamily="34" charset="0"/>
              </a:rPr>
              <a:t>Range is on the rise and, over the past decade, we have seen range in vehicles increase drastically. You can see in the chart on the right that the average range of a new EV is around 270 miles.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Arial" panose="020B0604020202020204" pitchFamily="34"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Arial" panose="020B0604020202020204" pitchFamily="34" charset="0"/>
              </a:rPr>
              <a:t>We expect the range to only increase with time, but ranges have never been higher, and it is a great time to purchase an EV. In 2024, new vehicles will be released with a range from 300 – 400 miles, such as the Chevy Equinox, Chevy Blazer, and the Chevy Silverado.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Arial" panose="020B0604020202020204" pitchFamily="34" charset="0"/>
              </a:rPr>
              <a:t>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Arial" panose="020B0604020202020204" pitchFamily="34" charset="0"/>
              </a:rPr>
              <a:t>Range depends on the type of electric vehicle you get. You can expect higher ranges with luxury models and lower ranges with more economical models.   </a:t>
            </a:r>
            <a:endParaRPr lang="en-US" b="0" i="0">
              <a:solidFill>
                <a:srgbClr val="000000"/>
              </a:solidFill>
              <a:effectLst/>
              <a:highlight>
                <a:srgbClr val="FFFFFF"/>
              </a:highlight>
              <a:latin typeface="Segoe UI" panose="020B0502040204020203" pitchFamily="34" charset="0"/>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17665beafa1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17665beafa1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PRESENTER: Kalia</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17665beafa1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17665beafa1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a:p>
          <a:p>
            <a:pPr rtl="0">
              <a:spcBef>
                <a:spcPts val="1800"/>
              </a:spcBef>
              <a:spcAft>
                <a:spcPts val="600"/>
              </a:spcAft>
            </a:pPr>
            <a:r>
              <a:rPr lang="en-US" sz="1100" b="0" i="0" u="none" strike="noStrike">
                <a:solidFill>
                  <a:srgbClr val="313131"/>
                </a:solidFill>
                <a:effectLst/>
                <a:latin typeface="Roboto" panose="02000000000000000000" pitchFamily="2" charset="0"/>
              </a:rPr>
              <a:t>there are 3 types of electric vehicles Hybrids, plug-in hybrid electric vehicles, Battery electric vehicles</a:t>
            </a:r>
            <a:endParaRPr lang="en-US" b="0">
              <a:effectLst/>
            </a:endParaRPr>
          </a:p>
          <a:p>
            <a:pPr rtl="0">
              <a:spcBef>
                <a:spcPts val="0"/>
              </a:spcBef>
              <a:spcAft>
                <a:spcPts val="0"/>
              </a:spcAft>
            </a:pPr>
            <a:br>
              <a:rPr lang="en-US" b="0">
                <a:effectLst/>
              </a:rPr>
            </a:br>
            <a:r>
              <a:rPr lang="en-US" sz="1100" b="0" i="0" u="none" strike="noStrike">
                <a:solidFill>
                  <a:srgbClr val="313131"/>
                </a:solidFill>
                <a:effectLst/>
                <a:latin typeface="Roboto" panose="02000000000000000000" pitchFamily="2" charset="0"/>
              </a:rPr>
              <a:t>To help you understand it,  you can interpret this chart from left to right as being the most similar to a conventional gas vehicle to the most different from a gas car.</a:t>
            </a:r>
            <a:endParaRPr lang="en-US" b="0">
              <a:effectLst/>
            </a:endParaRPr>
          </a:p>
          <a:p>
            <a:pPr rtl="0">
              <a:spcBef>
                <a:spcPts val="0"/>
              </a:spcBef>
              <a:spcAft>
                <a:spcPts val="0"/>
              </a:spcAft>
            </a:pPr>
            <a:br>
              <a:rPr lang="en-US" b="0">
                <a:effectLst/>
              </a:rPr>
            </a:br>
            <a:r>
              <a:rPr lang="en-US" b="0">
                <a:effectLst/>
              </a:rPr>
              <a:t>- </a:t>
            </a:r>
            <a:r>
              <a:rPr lang="en-US" sz="1100" b="0" i="0" u="none" strike="noStrike">
                <a:solidFill>
                  <a:srgbClr val="313131"/>
                </a:solidFill>
                <a:effectLst/>
                <a:latin typeface="Roboto" panose="02000000000000000000" pitchFamily="2" charset="0"/>
              </a:rPr>
              <a:t>hybrids are the closest to a gas vehicle. They have an extremely efficient engine because it is supported by an electric motor that charges through braking. While this car has electric assistance, you do not charge it in any capacity and would fuel up at a gas station, just like a gas car but with less frequent needs to fuel up.</a:t>
            </a:r>
            <a:endParaRPr lang="en-US" b="0">
              <a:effectLst/>
            </a:endParaRPr>
          </a:p>
          <a:p>
            <a:pPr rtl="0">
              <a:spcBef>
                <a:spcPts val="0"/>
              </a:spcBef>
              <a:spcAft>
                <a:spcPts val="0"/>
              </a:spcAft>
            </a:pPr>
            <a:br>
              <a:rPr lang="en-US" b="0">
                <a:effectLst/>
              </a:rPr>
            </a:br>
            <a:r>
              <a:rPr lang="en-US" b="0">
                <a:effectLst/>
              </a:rPr>
              <a:t>- </a:t>
            </a:r>
            <a:r>
              <a:rPr lang="en-US" sz="1100" b="0" i="0" u="none" strike="noStrike">
                <a:solidFill>
                  <a:srgbClr val="313131"/>
                </a:solidFill>
                <a:effectLst/>
                <a:latin typeface="Roboto" panose="02000000000000000000" pitchFamily="2" charset="0"/>
              </a:rPr>
              <a:t>The Plug in Hybrid is in the middle because it combines both an electric battery and a gas tank. It has a shorter range battery that can be supplemented through its gas tank. You charge it and you do fill it gas. </a:t>
            </a:r>
            <a:endParaRPr lang="en-US" b="0">
              <a:effectLst/>
            </a:endParaRPr>
          </a:p>
          <a:p>
            <a:pPr rtl="0">
              <a:spcBef>
                <a:spcPts val="0"/>
              </a:spcBef>
              <a:spcAft>
                <a:spcPts val="0"/>
              </a:spcAft>
            </a:pPr>
            <a:br>
              <a:rPr lang="en-US" b="0">
                <a:effectLst/>
              </a:rPr>
            </a:br>
            <a:r>
              <a:rPr lang="en-US" b="0">
                <a:effectLst/>
              </a:rPr>
              <a:t>- </a:t>
            </a:r>
            <a:r>
              <a:rPr lang="en-US" sz="1100" b="0" i="0" u="none" strike="noStrike">
                <a:solidFill>
                  <a:srgbClr val="313131"/>
                </a:solidFill>
                <a:effectLst/>
                <a:latin typeface="Roboto" panose="02000000000000000000" pitchFamily="2" charset="0"/>
              </a:rPr>
              <a:t>Our last type of EV is an all battery electric vehicle. These cars run purely on electricity. You will not be stopping at the gas station- you will be charging at your local charger or at your house. </a:t>
            </a:r>
            <a:endParaRPr lang="en-US" b="0">
              <a:effectLst/>
            </a:endParaRPr>
          </a:p>
          <a:p>
            <a:br>
              <a:rPr lang="en-US"/>
            </a:br>
            <a:endParaRPr lang="en-US"/>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a:t>Kalia</a:t>
            </a:r>
            <a:endParaRPr lang="en-US">
              <a:ea typeface="+mn-lt"/>
              <a:cs typeface="+mn-lt"/>
            </a:endParaRPr>
          </a:p>
          <a:p>
            <a:pPr marL="0" marR="0" fontAlgn="base">
              <a:spcBef>
                <a:spcPts val="0"/>
              </a:spcBef>
              <a:spcAft>
                <a:spcPts val="0"/>
              </a:spcAft>
            </a:pPr>
            <a:r>
              <a:rPr lang="en-US" sz="1200">
                <a:solidFill>
                  <a:srgbClr val="000000"/>
                </a:solidFill>
                <a:effectLst/>
                <a:highlight>
                  <a:srgbClr val="FFFFFF"/>
                </a:highlight>
                <a:latin typeface="Arial" panose="020B0604020202020204" pitchFamily="34" charset="0"/>
                <a:ea typeface="Yu Mincho" panose="020B0400000000000000" pitchFamily="18" charset="-128"/>
              </a:rPr>
              <a:t>An all-battery electric vehicle runs off pure electricity. There is a wide range depending on model, but they get roughly anywhere from 100-300 miles per charge.  </a:t>
            </a:r>
            <a:r>
              <a:rPr lang="en-US" sz="1200">
                <a:solidFill>
                  <a:srgbClr val="000000"/>
                </a:solidFill>
                <a:effectLst/>
                <a:latin typeface="Arial" panose="020B0604020202020204" pitchFamily="34" charset="0"/>
                <a:ea typeface="Yu Mincho" panose="020B0400000000000000" pitchFamily="18" charset="-128"/>
              </a:rPr>
              <a:t> </a:t>
            </a:r>
            <a:endParaRPr lang="en-US" sz="120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200">
                <a:solidFill>
                  <a:srgbClr val="000000"/>
                </a:solidFill>
                <a:effectLst/>
                <a:highlight>
                  <a:srgbClr val="FFFFFF"/>
                </a:highlight>
                <a:latin typeface="Arial" panose="020B0604020202020204" pitchFamily="34" charset="0"/>
                <a:ea typeface="Calibri" panose="020F0502020204030204" pitchFamily="34" charset="0"/>
              </a:rPr>
              <a:t>You should consider a BEV if: </a:t>
            </a:r>
            <a:endParaRPr lang="en-US" sz="120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Font typeface="Wingdings" panose="05000000000000000000" pitchFamily="2" charset="2"/>
              <a:buChar char=""/>
            </a:pPr>
            <a:r>
              <a:rPr lang="en-US" sz="1200">
                <a:solidFill>
                  <a:srgbClr val="000000"/>
                </a:solidFill>
                <a:effectLst/>
                <a:highlight>
                  <a:srgbClr val="FFFFFF"/>
                </a:highlight>
                <a:latin typeface="Arial" panose="020B0604020202020204" pitchFamily="34" charset="0"/>
                <a:ea typeface="Yu Mincho" panose="020B0400000000000000" pitchFamily="18" charset="-128"/>
              </a:rPr>
              <a:t>You have access to charging at home. You will need to be charging it as gas is not an option so having home charging is ideal. This is great because with the charging being installed on your property you will have access to convenient and affordable charging.  </a:t>
            </a:r>
            <a:endParaRPr lang="en-US" sz="1200">
              <a:effectLst/>
              <a:latin typeface="Times New Roman" panose="02020603050405020304" pitchFamily="18" charset="0"/>
              <a:ea typeface="Times New Roman" panose="02020603050405020304" pitchFamily="18" charset="0"/>
            </a:endParaRPr>
          </a:p>
          <a:p>
            <a:pPr marL="0" marR="0" indent="0" fontAlgn="base">
              <a:spcBef>
                <a:spcPts val="0"/>
              </a:spcBef>
              <a:spcAft>
                <a:spcPts val="0"/>
              </a:spcAft>
              <a:buNone/>
            </a:pPr>
            <a:r>
              <a:rPr lang="en-US" sz="1200">
                <a:solidFill>
                  <a:srgbClr val="000000"/>
                </a:solidFill>
                <a:effectLst/>
                <a:highlight>
                  <a:srgbClr val="FFFFFF"/>
                </a:highlight>
                <a:latin typeface="Arial" panose="020B0604020202020204" pitchFamily="34" charset="0"/>
                <a:ea typeface="Calibri" panose="020F0502020204030204" pitchFamily="34" charset="0"/>
              </a:rPr>
              <a:t> </a:t>
            </a:r>
            <a:endParaRPr lang="en-US" sz="120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Font typeface="Wingdings" panose="05000000000000000000" pitchFamily="2" charset="2"/>
              <a:buChar char=""/>
            </a:pPr>
            <a:r>
              <a:rPr lang="en-US" sz="1200">
                <a:solidFill>
                  <a:srgbClr val="000000"/>
                </a:solidFill>
                <a:effectLst/>
                <a:highlight>
                  <a:srgbClr val="FFFFFF"/>
                </a:highlight>
                <a:latin typeface="Arial" panose="020B0604020202020204" pitchFamily="34" charset="0"/>
                <a:ea typeface="Yu Mincho" panose="020B0400000000000000" pitchFamily="18" charset="-128"/>
              </a:rPr>
              <a:t>Daily commute distance is within battery range: When you’re considering which EV model you prefer, consider how much and where you are driving daily.  </a:t>
            </a:r>
            <a:endParaRPr lang="en-US" sz="1200">
              <a:effectLst/>
              <a:latin typeface="Times New Roman" panose="02020603050405020304" pitchFamily="18" charset="0"/>
              <a:ea typeface="Times New Roman" panose="02020603050405020304" pitchFamily="18" charset="0"/>
            </a:endParaRPr>
          </a:p>
          <a:p>
            <a:pPr marL="0" marR="0" indent="0" fontAlgn="base">
              <a:spcBef>
                <a:spcPts val="0"/>
              </a:spcBef>
              <a:spcAft>
                <a:spcPts val="0"/>
              </a:spcAft>
              <a:buNone/>
            </a:pPr>
            <a:r>
              <a:rPr lang="en-US" sz="1200">
                <a:solidFill>
                  <a:srgbClr val="000000"/>
                </a:solidFill>
                <a:effectLst/>
                <a:highlight>
                  <a:srgbClr val="FFFFFF"/>
                </a:highlight>
                <a:latin typeface="Arial" panose="020B0604020202020204" pitchFamily="34" charset="0"/>
                <a:ea typeface="Calibri" panose="020F0502020204030204" pitchFamily="34" charset="0"/>
              </a:rPr>
              <a:t> </a:t>
            </a:r>
            <a:endParaRPr lang="en-US" sz="120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200">
                <a:solidFill>
                  <a:srgbClr val="000000"/>
                </a:solidFill>
                <a:effectLst/>
                <a:latin typeface="Arial" panose="020B0604020202020204" pitchFamily="34" charset="0"/>
                <a:ea typeface="Yu Mincho" panose="020B0400000000000000" pitchFamily="18" charset="-128"/>
              </a:rPr>
              <a:t>For example, say that I am someone who has to regularly commute to Oakland for work. I live in Santa Cruz so that’s roughly 150 miles round trip.   </a:t>
            </a:r>
            <a:endParaRPr lang="en-US" sz="1200">
              <a:effectLst/>
              <a:latin typeface="Times New Roman" panose="02020603050405020304" pitchFamily="18" charset="0"/>
              <a:ea typeface="Times New Roman" panose="02020603050405020304" pitchFamily="18" charset="0"/>
            </a:endParaRPr>
          </a:p>
          <a:p>
            <a:pPr marL="0" marR="0" indent="0" fontAlgn="base">
              <a:spcBef>
                <a:spcPts val="0"/>
              </a:spcBef>
              <a:spcAft>
                <a:spcPts val="0"/>
              </a:spcAft>
              <a:buNone/>
            </a:pPr>
            <a:r>
              <a:rPr lang="en-US" sz="1200">
                <a:solidFill>
                  <a:srgbClr val="000000"/>
                </a:solidFill>
                <a:effectLst/>
                <a:highlight>
                  <a:srgbClr val="FFFFFF"/>
                </a:highlight>
                <a:latin typeface="Arial" panose="020B0604020202020204" pitchFamily="34" charset="0"/>
                <a:ea typeface="Calibri" panose="020F0502020204030204" pitchFamily="34" charset="0"/>
              </a:rPr>
              <a:t> </a:t>
            </a:r>
            <a:endParaRPr lang="en-US" sz="120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200">
                <a:solidFill>
                  <a:srgbClr val="000000"/>
                </a:solidFill>
                <a:effectLst/>
                <a:highlight>
                  <a:srgbClr val="FFFFFF"/>
                </a:highlight>
                <a:latin typeface="Arial" panose="020B0604020202020204" pitchFamily="34" charset="0"/>
                <a:ea typeface="Calibri" panose="020F0502020204030204" pitchFamily="34" charset="0"/>
              </a:rPr>
              <a:t>If you get a Bolt that has about 250 miles, you could drive to Oakland and back before needing to charge.  </a:t>
            </a:r>
            <a:endParaRPr lang="en-US" sz="1200">
              <a:effectLst/>
              <a:latin typeface="Times New Roman" panose="02020603050405020304" pitchFamily="18" charset="0"/>
              <a:ea typeface="Times New Roman" panose="02020603050405020304" pitchFamily="18" charset="0"/>
            </a:endParaRPr>
          </a:p>
          <a:p>
            <a:pPr marL="0" marR="0" indent="0" fontAlgn="base">
              <a:spcBef>
                <a:spcPts val="0"/>
              </a:spcBef>
              <a:spcAft>
                <a:spcPts val="0"/>
              </a:spcAft>
              <a:buNone/>
            </a:pPr>
            <a:r>
              <a:rPr lang="en-US" sz="1200">
                <a:solidFill>
                  <a:srgbClr val="000000"/>
                </a:solidFill>
                <a:effectLst/>
                <a:highlight>
                  <a:srgbClr val="FFFFFF"/>
                </a:highlight>
                <a:latin typeface="Arial" panose="020B0604020202020204" pitchFamily="34" charset="0"/>
                <a:ea typeface="Calibri" panose="020F0502020204030204" pitchFamily="34" charset="0"/>
              </a:rPr>
              <a:t> </a:t>
            </a:r>
            <a:endParaRPr lang="en-US" sz="120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200">
                <a:solidFill>
                  <a:srgbClr val="000000"/>
                </a:solidFill>
                <a:effectLst/>
                <a:highlight>
                  <a:srgbClr val="FFFFFF"/>
                </a:highlight>
                <a:latin typeface="Arial" panose="020B0604020202020204" pitchFamily="34" charset="0"/>
                <a:ea typeface="Yu Mincho" panose="020B0400000000000000" pitchFamily="18" charset="-128"/>
              </a:rPr>
              <a:t>It’s important to really look at your commute and see how much you are driving when considering which EV model is best for you. </a:t>
            </a:r>
            <a:endParaRPr lang="en-US" sz="1200">
              <a:effectLst/>
              <a:latin typeface="Times New Roman" panose="02020603050405020304" pitchFamily="18" charset="0"/>
              <a:ea typeface="Times New Roman" panose="02020603050405020304" pitchFamily="18" charset="0"/>
            </a:endParaRPr>
          </a:p>
          <a:p>
            <a:pPr marL="158750" indent="0" rtl="0">
              <a:spcBef>
                <a:spcPts val="0"/>
              </a:spcBef>
              <a:spcAft>
                <a:spcPts val="0"/>
              </a:spcAft>
              <a:buNone/>
            </a:pPr>
            <a:endParaRPr lang="en-US" sz="1100" b="0" i="0" u="none" strike="noStrike">
              <a:solidFill>
                <a:srgbClr val="000000"/>
              </a:solidFill>
              <a:effectLst/>
              <a:latin typeface="Arial"/>
            </a:endParaRPr>
          </a:p>
          <a:p>
            <a:pPr marL="158750" indent="0" rtl="0">
              <a:spcBef>
                <a:spcPts val="0"/>
              </a:spcBef>
              <a:spcAft>
                <a:spcPts val="0"/>
              </a:spcAft>
              <a:buNone/>
            </a:pPr>
            <a:r>
              <a:rPr lang="en-US" sz="1800" b="0" i="0" u="none" strike="noStrike">
                <a:solidFill>
                  <a:srgbClr val="313131"/>
                </a:solidFill>
                <a:effectLst/>
                <a:latin typeface="Roboto" panose="02000000000000000000" pitchFamily="2" charset="0"/>
              </a:rPr>
              <a:t>If a BEV is what you need. A new model is closer to $40k and used sit roughly around $25k.</a:t>
            </a:r>
            <a:endParaRPr lang="en-US" b="0">
              <a:effectLst/>
            </a:endParaRPr>
          </a:p>
        </p:txBody>
      </p:sp>
      <p:sp>
        <p:nvSpPr>
          <p:cNvPr id="379" name="Google Shape;37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_Cover_Logo">
  <p:cSld name="00_Cover_Logo">
    <p:bg>
      <p:bgPr>
        <a:solidFill>
          <a:schemeClr val="lt2"/>
        </a:solidFill>
        <a:effectLst/>
      </p:bgPr>
    </p:bg>
    <p:spTree>
      <p:nvGrpSpPr>
        <p:cNvPr id="1" name="Shape 9"/>
        <p:cNvGrpSpPr/>
        <p:nvPr/>
      </p:nvGrpSpPr>
      <p:grpSpPr>
        <a:xfrm>
          <a:off x="0" y="0"/>
          <a:ext cx="0" cy="0"/>
          <a:chOff x="0" y="0"/>
          <a:chExt cx="0" cy="0"/>
        </a:xfrm>
      </p:grpSpPr>
      <p:pic>
        <p:nvPicPr>
          <p:cNvPr id="10" name="Google Shape;10;p2" descr="A picture containing beach&#10;&#10;Description automatically generated"/>
          <p:cNvPicPr preferRelativeResize="0"/>
          <p:nvPr/>
        </p:nvPicPr>
        <p:blipFill rotWithShape="1">
          <a:blip r:embed="rId2">
            <a:alphaModFix amt="44000"/>
          </a:blip>
          <a:srcRect l="1612" t="9705" r="957" b="8062"/>
          <a:stretch/>
        </p:blipFill>
        <p:spPr>
          <a:xfrm>
            <a:off x="-4482" y="9245"/>
            <a:ext cx="12192000" cy="6858000"/>
          </a:xfrm>
          <a:prstGeom prst="rect">
            <a:avLst/>
          </a:prstGeom>
          <a:noFill/>
          <a:ln>
            <a:noFill/>
          </a:ln>
        </p:spPr>
      </p:pic>
      <p:pic>
        <p:nvPicPr>
          <p:cNvPr id="11" name="Google Shape;11;p2" descr="Background pattern&#10;&#10;Description automatically generated"/>
          <p:cNvPicPr preferRelativeResize="0"/>
          <p:nvPr/>
        </p:nvPicPr>
        <p:blipFill rotWithShape="1">
          <a:blip r:embed="rId3">
            <a:alphaModFix amt="50000"/>
          </a:blip>
          <a:srcRect l="61894"/>
          <a:stretch/>
        </p:blipFill>
        <p:spPr>
          <a:xfrm>
            <a:off x="0" y="0"/>
            <a:ext cx="2613212" cy="6858000"/>
          </a:xfrm>
          <a:prstGeom prst="rect">
            <a:avLst/>
          </a:prstGeom>
          <a:noFill/>
          <a:ln>
            <a:noFill/>
          </a:ln>
        </p:spPr>
      </p:pic>
      <p:sp>
        <p:nvSpPr>
          <p:cNvPr id="12" name="Google Shape;12;p2"/>
          <p:cNvSpPr txBox="1">
            <a:spLocks noGrp="1"/>
          </p:cNvSpPr>
          <p:nvPr>
            <p:ph type="subTitle" idx="1"/>
          </p:nvPr>
        </p:nvSpPr>
        <p:spPr>
          <a:xfrm>
            <a:off x="830355" y="4196680"/>
            <a:ext cx="3881718" cy="536155"/>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1800"/>
              <a:buNone/>
              <a:defRPr sz="1800" b="1" i="0">
                <a:solidFill>
                  <a:schemeClr val="dk1"/>
                </a:solidFill>
                <a:latin typeface="Courier"/>
                <a:ea typeface="Courier"/>
                <a:cs typeface="Courier"/>
                <a:sym typeface="Courie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 name="Google Shape;13;p2"/>
          <p:cNvSpPr txBox="1">
            <a:spLocks noGrp="1"/>
          </p:cNvSpPr>
          <p:nvPr>
            <p:ph type="sldNum" idx="12"/>
          </p:nvPr>
        </p:nvSpPr>
        <p:spPr>
          <a:xfrm>
            <a:off x="9119136" y="618088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4" name="Google Shape;14;p2"/>
          <p:cNvSpPr>
            <a:spLocks noGrp="1"/>
          </p:cNvSpPr>
          <p:nvPr>
            <p:ph type="pic" idx="2"/>
          </p:nvPr>
        </p:nvSpPr>
        <p:spPr>
          <a:xfrm>
            <a:off x="8269820" y="957038"/>
            <a:ext cx="3519067" cy="3517809"/>
          </a:xfrm>
          <a:prstGeom prst="ellipse">
            <a:avLst/>
          </a:prstGeom>
          <a:noFill/>
          <a:ln>
            <a:noFill/>
          </a:ln>
        </p:spPr>
      </p:sp>
      <p:sp>
        <p:nvSpPr>
          <p:cNvPr id="15" name="Google Shape;15;p2"/>
          <p:cNvSpPr/>
          <p:nvPr/>
        </p:nvSpPr>
        <p:spPr>
          <a:xfrm>
            <a:off x="7986218" y="1150510"/>
            <a:ext cx="3713932" cy="3713932"/>
          </a:xfrm>
          <a:prstGeom prst="ellipse">
            <a:avLst/>
          </a:prstGeom>
          <a:noFill/>
          <a:ln w="508000" cap="flat" cmpd="sng">
            <a:solidFill>
              <a:schemeClr val="accent1">
                <a:alpha val="67058"/>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pic>
        <p:nvPicPr>
          <p:cNvPr id="16" name="Google Shape;16;p2" descr="Logo&#10;&#10;Description automatically generated"/>
          <p:cNvPicPr preferRelativeResize="0"/>
          <p:nvPr/>
        </p:nvPicPr>
        <p:blipFill rotWithShape="1">
          <a:blip r:embed="rId4">
            <a:alphaModFix/>
          </a:blip>
          <a:srcRect/>
          <a:stretch/>
        </p:blipFill>
        <p:spPr>
          <a:xfrm>
            <a:off x="10403991" y="4128632"/>
            <a:ext cx="1384896" cy="1901424"/>
          </a:xfrm>
          <a:prstGeom prst="rect">
            <a:avLst/>
          </a:prstGeom>
          <a:noFill/>
          <a:ln>
            <a:noFill/>
          </a:ln>
        </p:spPr>
      </p:pic>
      <p:pic>
        <p:nvPicPr>
          <p:cNvPr id="17" name="Google Shape;17;p2" descr="Icon&#10;&#10;Description automatically generated"/>
          <p:cNvPicPr preferRelativeResize="0"/>
          <p:nvPr/>
        </p:nvPicPr>
        <p:blipFill rotWithShape="1">
          <a:blip r:embed="rId5">
            <a:alphaModFix/>
          </a:blip>
          <a:srcRect/>
          <a:stretch/>
        </p:blipFill>
        <p:spPr>
          <a:xfrm>
            <a:off x="5099752" y="453506"/>
            <a:ext cx="3808535" cy="6022245"/>
          </a:xfrm>
          <a:prstGeom prst="rect">
            <a:avLst/>
          </a:prstGeom>
          <a:noFill/>
          <a:ln>
            <a:noFill/>
          </a:ln>
        </p:spPr>
      </p:pic>
      <p:pic>
        <p:nvPicPr>
          <p:cNvPr id="18" name="Google Shape;18;p2"/>
          <p:cNvPicPr preferRelativeResize="0"/>
          <p:nvPr/>
        </p:nvPicPr>
        <p:blipFill rotWithShape="1">
          <a:blip r:embed="rId6">
            <a:alphaModFix/>
          </a:blip>
          <a:srcRect/>
          <a:stretch/>
        </p:blipFill>
        <p:spPr>
          <a:xfrm rot="5400000">
            <a:off x="8659625" y="5900167"/>
            <a:ext cx="872664" cy="375339"/>
          </a:xfrm>
          <a:prstGeom prst="rect">
            <a:avLst/>
          </a:prstGeom>
          <a:noFill/>
          <a:ln>
            <a:noFill/>
          </a:ln>
        </p:spPr>
      </p:pic>
      <p:pic>
        <p:nvPicPr>
          <p:cNvPr id="19" name="Google Shape;19;p2"/>
          <p:cNvPicPr preferRelativeResize="0"/>
          <p:nvPr/>
        </p:nvPicPr>
        <p:blipFill rotWithShape="1">
          <a:blip r:embed="rId7">
            <a:alphaModFix/>
          </a:blip>
          <a:srcRect/>
          <a:stretch/>
        </p:blipFill>
        <p:spPr>
          <a:xfrm rot="5400000" flipH="1">
            <a:off x="10687841" y="28741"/>
            <a:ext cx="1114893" cy="431640"/>
          </a:xfrm>
          <a:prstGeom prst="rect">
            <a:avLst/>
          </a:prstGeom>
          <a:noFill/>
          <a:ln>
            <a:noFill/>
          </a:ln>
        </p:spPr>
      </p:pic>
      <p:pic>
        <p:nvPicPr>
          <p:cNvPr id="20" name="Google Shape;20;p2"/>
          <p:cNvPicPr preferRelativeResize="0"/>
          <p:nvPr/>
        </p:nvPicPr>
        <p:blipFill rotWithShape="1">
          <a:blip r:embed="rId8">
            <a:alphaModFix/>
          </a:blip>
          <a:srcRect/>
          <a:stretch/>
        </p:blipFill>
        <p:spPr>
          <a:xfrm>
            <a:off x="10903865" y="1124139"/>
            <a:ext cx="1584184" cy="573323"/>
          </a:xfrm>
          <a:prstGeom prst="rect">
            <a:avLst/>
          </a:prstGeom>
          <a:noFill/>
          <a:ln>
            <a:noFill/>
          </a:ln>
        </p:spPr>
      </p:pic>
      <p:sp>
        <p:nvSpPr>
          <p:cNvPr id="21" name="Google Shape;21;p2"/>
          <p:cNvSpPr txBox="1">
            <a:spLocks noGrp="1"/>
          </p:cNvSpPr>
          <p:nvPr>
            <p:ph type="title"/>
          </p:nvPr>
        </p:nvSpPr>
        <p:spPr>
          <a:xfrm>
            <a:off x="838201" y="1997825"/>
            <a:ext cx="3881718" cy="100965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2_Divider_Blue">
  <p:cSld name="02_Divider_Blue">
    <p:bg>
      <p:bgPr>
        <a:blipFill>
          <a:blip r:embed="rId2">
            <a:alphaModFix/>
          </a:blip>
          <a:stretch>
            <a:fillRect/>
          </a:stretch>
        </a:blipFill>
        <a:effectLst/>
      </p:bgPr>
    </p:bg>
    <p:spTree>
      <p:nvGrpSpPr>
        <p:cNvPr id="1" name="Shape 100"/>
        <p:cNvGrpSpPr/>
        <p:nvPr/>
      </p:nvGrpSpPr>
      <p:grpSpPr>
        <a:xfrm>
          <a:off x="0" y="0"/>
          <a:ext cx="0" cy="0"/>
          <a:chOff x="0" y="0"/>
          <a:chExt cx="0" cy="0"/>
        </a:xfrm>
      </p:grpSpPr>
      <p:sp>
        <p:nvSpPr>
          <p:cNvPr id="101" name="Google Shape;101;p13"/>
          <p:cNvSpPr txBox="1">
            <a:spLocks noGrp="1"/>
          </p:cNvSpPr>
          <p:nvPr>
            <p:ph type="ctrTitle"/>
          </p:nvPr>
        </p:nvSpPr>
        <p:spPr>
          <a:xfrm>
            <a:off x="838200" y="1093974"/>
            <a:ext cx="9569824" cy="508691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1"/>
              </a:buClr>
              <a:buSzPts val="12000"/>
              <a:buFont typeface="Impact"/>
              <a:buNone/>
              <a:defRPr sz="12000">
                <a:solidFill>
                  <a:schemeClr val="dk1"/>
                </a:solidFill>
                <a:latin typeface="Impact"/>
                <a:ea typeface="Impact"/>
                <a:cs typeface="Impact"/>
                <a:sym typeface="Impac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02" name="Google Shape;102;p13" descr="Logo&#10;&#10;Description automatically generated"/>
          <p:cNvPicPr preferRelativeResize="0"/>
          <p:nvPr/>
        </p:nvPicPr>
        <p:blipFill rotWithShape="1">
          <a:blip r:embed="rId3">
            <a:alphaModFix/>
          </a:blip>
          <a:srcRect/>
          <a:stretch/>
        </p:blipFill>
        <p:spPr>
          <a:xfrm>
            <a:off x="233591" y="5557208"/>
            <a:ext cx="815280" cy="1119357"/>
          </a:xfrm>
          <a:prstGeom prst="rect">
            <a:avLst/>
          </a:prstGeom>
          <a:noFill/>
          <a:ln>
            <a:noFill/>
          </a:ln>
        </p:spPr>
      </p:pic>
      <p:pic>
        <p:nvPicPr>
          <p:cNvPr id="103" name="Google Shape;103;p13" descr="Icon&#10;&#10;Description automatically generated"/>
          <p:cNvPicPr preferRelativeResize="0"/>
          <p:nvPr/>
        </p:nvPicPr>
        <p:blipFill rotWithShape="1">
          <a:blip r:embed="rId4">
            <a:alphaModFix/>
          </a:blip>
          <a:srcRect/>
          <a:stretch/>
        </p:blipFill>
        <p:spPr>
          <a:xfrm>
            <a:off x="11149852" y="256061"/>
            <a:ext cx="703731" cy="1112775"/>
          </a:xfrm>
          <a:prstGeom prst="rect">
            <a:avLst/>
          </a:prstGeom>
          <a:noFill/>
          <a:ln>
            <a:noFill/>
          </a:ln>
        </p:spPr>
      </p:pic>
      <p:sp>
        <p:nvSpPr>
          <p:cNvPr id="104" name="Google Shape;104;p13"/>
          <p:cNvSpPr txBox="1">
            <a:spLocks noGrp="1"/>
          </p:cNvSpPr>
          <p:nvPr>
            <p:ph type="sldNum" idx="12"/>
          </p:nvPr>
        </p:nvSpPr>
        <p:spPr>
          <a:xfrm>
            <a:off x="9119136" y="618088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3_Photo_Blue">
  <p:cSld name="03_Photo_Blue">
    <p:spTree>
      <p:nvGrpSpPr>
        <p:cNvPr id="1" name="Shape 105"/>
        <p:cNvGrpSpPr/>
        <p:nvPr/>
      </p:nvGrpSpPr>
      <p:grpSpPr>
        <a:xfrm>
          <a:off x="0" y="0"/>
          <a:ext cx="0" cy="0"/>
          <a:chOff x="0" y="0"/>
          <a:chExt cx="0" cy="0"/>
        </a:xfrm>
      </p:grpSpPr>
      <p:pic>
        <p:nvPicPr>
          <p:cNvPr id="106" name="Google Shape;106;p14" descr="A picture containing beach&#10;&#10;Description automatically generated"/>
          <p:cNvPicPr preferRelativeResize="0"/>
          <p:nvPr/>
        </p:nvPicPr>
        <p:blipFill rotWithShape="1">
          <a:blip r:embed="rId2">
            <a:alphaModFix amt="44000"/>
          </a:blip>
          <a:srcRect l="1612" t="9705" r="957" b="8062"/>
          <a:stretch/>
        </p:blipFill>
        <p:spPr>
          <a:xfrm>
            <a:off x="-4482" y="9245"/>
            <a:ext cx="12192000" cy="6858000"/>
          </a:xfrm>
          <a:prstGeom prst="rect">
            <a:avLst/>
          </a:prstGeom>
          <a:noFill/>
          <a:ln>
            <a:noFill/>
          </a:ln>
        </p:spPr>
      </p:pic>
      <p:sp>
        <p:nvSpPr>
          <p:cNvPr id="107" name="Google Shape;107;p14"/>
          <p:cNvSpPr txBox="1">
            <a:spLocks noGrp="1"/>
          </p:cNvSpPr>
          <p:nvPr>
            <p:ph type="subTitle" idx="1"/>
          </p:nvPr>
        </p:nvSpPr>
        <p:spPr>
          <a:xfrm>
            <a:off x="838200" y="557819"/>
            <a:ext cx="9144000" cy="536155"/>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1800"/>
              <a:buNone/>
              <a:defRPr sz="1800" b="1" i="0">
                <a:highlight>
                  <a:srgbClr val="FFFF00"/>
                </a:highlight>
                <a:latin typeface="Courier"/>
                <a:ea typeface="Courier"/>
                <a:cs typeface="Courier"/>
                <a:sym typeface="Courie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8" name="Google Shape;108;p14"/>
          <p:cNvSpPr txBox="1">
            <a:spLocks noGrp="1"/>
          </p:cNvSpPr>
          <p:nvPr>
            <p:ph type="body" idx="2"/>
          </p:nvPr>
        </p:nvSpPr>
        <p:spPr>
          <a:xfrm>
            <a:off x="838200" y="3723809"/>
            <a:ext cx="5239871" cy="145331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0"/>
            </a:lvl1pPr>
            <a:lvl2pPr marL="914400" lvl="1" indent="-228600" algn="l">
              <a:lnSpc>
                <a:spcPct val="90000"/>
              </a:lnSpc>
              <a:spcBef>
                <a:spcPts val="500"/>
              </a:spcBef>
              <a:spcAft>
                <a:spcPts val="0"/>
              </a:spcAft>
              <a:buClr>
                <a:schemeClr val="dk1"/>
              </a:buClr>
              <a:buSzPts val="1800"/>
              <a:buNone/>
              <a:defRPr sz="1800" b="0"/>
            </a:lvl2pPr>
            <a:lvl3pPr marL="1371600" lvl="2" indent="-228600" algn="l">
              <a:lnSpc>
                <a:spcPct val="90000"/>
              </a:lnSpc>
              <a:spcBef>
                <a:spcPts val="500"/>
              </a:spcBef>
              <a:spcAft>
                <a:spcPts val="0"/>
              </a:spcAft>
              <a:buClr>
                <a:schemeClr val="dk1"/>
              </a:buClr>
              <a:buSzPts val="1800"/>
              <a:buNone/>
              <a:defRPr sz="1800" b="0"/>
            </a:lvl3pPr>
            <a:lvl4pPr marL="1828800" lvl="3" indent="-228600" algn="l">
              <a:lnSpc>
                <a:spcPct val="90000"/>
              </a:lnSpc>
              <a:spcBef>
                <a:spcPts val="500"/>
              </a:spcBef>
              <a:spcAft>
                <a:spcPts val="0"/>
              </a:spcAft>
              <a:buClr>
                <a:schemeClr val="dk1"/>
              </a:buClr>
              <a:buSzPts val="1800"/>
              <a:buNone/>
              <a:defRPr sz="1800" b="0"/>
            </a:lvl4pPr>
            <a:lvl5pPr marL="2286000" lvl="4" indent="-228600" algn="l">
              <a:lnSpc>
                <a:spcPct val="90000"/>
              </a:lnSpc>
              <a:spcBef>
                <a:spcPts val="500"/>
              </a:spcBef>
              <a:spcAft>
                <a:spcPts val="0"/>
              </a:spcAft>
              <a:buClr>
                <a:schemeClr val="dk1"/>
              </a:buClr>
              <a:buSzPts val="1800"/>
              <a:buNone/>
              <a:defRPr sz="1800" b="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14"/>
          <p:cNvSpPr txBox="1">
            <a:spLocks noGrp="1"/>
          </p:cNvSpPr>
          <p:nvPr>
            <p:ph type="title"/>
          </p:nvPr>
        </p:nvSpPr>
        <p:spPr>
          <a:xfrm>
            <a:off x="838200" y="2363369"/>
            <a:ext cx="5257800" cy="100965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4"/>
          <p:cNvSpPr>
            <a:spLocks noGrp="1"/>
          </p:cNvSpPr>
          <p:nvPr>
            <p:ph type="pic" idx="3"/>
          </p:nvPr>
        </p:nvSpPr>
        <p:spPr>
          <a:xfrm>
            <a:off x="7166630" y="973510"/>
            <a:ext cx="4680230" cy="4678557"/>
          </a:xfrm>
          <a:prstGeom prst="ellipse">
            <a:avLst/>
          </a:prstGeom>
          <a:noFill/>
          <a:ln>
            <a:noFill/>
          </a:ln>
        </p:spPr>
      </p:sp>
      <p:sp>
        <p:nvSpPr>
          <p:cNvPr id="111" name="Google Shape;111;p14"/>
          <p:cNvSpPr/>
          <p:nvPr/>
        </p:nvSpPr>
        <p:spPr>
          <a:xfrm>
            <a:off x="6776665" y="1093974"/>
            <a:ext cx="4966447" cy="4966447"/>
          </a:xfrm>
          <a:prstGeom prst="ellipse">
            <a:avLst/>
          </a:prstGeom>
          <a:noFill/>
          <a:ln w="508000" cap="flat" cmpd="sng">
            <a:solidFill>
              <a:schemeClr val="accent1">
                <a:alpha val="67058"/>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pic>
        <p:nvPicPr>
          <p:cNvPr id="112" name="Google Shape;112;p14" descr="Shape&#10;&#10;Description automatically generated with low confidence"/>
          <p:cNvPicPr preferRelativeResize="0"/>
          <p:nvPr/>
        </p:nvPicPr>
        <p:blipFill rotWithShape="1">
          <a:blip r:embed="rId3">
            <a:alphaModFix amt="13000"/>
          </a:blip>
          <a:srcRect/>
          <a:stretch/>
        </p:blipFill>
        <p:spPr>
          <a:xfrm>
            <a:off x="11650608" y="-9245"/>
            <a:ext cx="542558" cy="6858000"/>
          </a:xfrm>
          <a:prstGeom prst="rect">
            <a:avLst/>
          </a:prstGeom>
          <a:noFill/>
          <a:ln>
            <a:noFill/>
          </a:ln>
        </p:spPr>
      </p:pic>
      <p:pic>
        <p:nvPicPr>
          <p:cNvPr id="113" name="Google Shape;113;p14" descr="Logo&#10;&#10;Description automatically generated"/>
          <p:cNvPicPr preferRelativeResize="0"/>
          <p:nvPr/>
        </p:nvPicPr>
        <p:blipFill rotWithShape="1">
          <a:blip r:embed="rId4">
            <a:alphaModFix/>
          </a:blip>
          <a:srcRect/>
          <a:stretch/>
        </p:blipFill>
        <p:spPr>
          <a:xfrm>
            <a:off x="233591" y="5557208"/>
            <a:ext cx="815280" cy="1119357"/>
          </a:xfrm>
          <a:prstGeom prst="rect">
            <a:avLst/>
          </a:prstGeom>
          <a:noFill/>
          <a:ln>
            <a:noFill/>
          </a:ln>
        </p:spPr>
      </p:pic>
      <p:pic>
        <p:nvPicPr>
          <p:cNvPr id="114" name="Google Shape;114;p14" descr="Icon&#10;&#10;Description automatically generated"/>
          <p:cNvPicPr preferRelativeResize="0"/>
          <p:nvPr/>
        </p:nvPicPr>
        <p:blipFill rotWithShape="1">
          <a:blip r:embed="rId5">
            <a:alphaModFix/>
          </a:blip>
          <a:srcRect/>
          <a:stretch/>
        </p:blipFill>
        <p:spPr>
          <a:xfrm>
            <a:off x="11087311" y="141280"/>
            <a:ext cx="775025" cy="1228032"/>
          </a:xfrm>
          <a:prstGeom prst="rect">
            <a:avLst/>
          </a:prstGeom>
          <a:noFill/>
          <a:ln>
            <a:noFill/>
          </a:ln>
        </p:spPr>
      </p:pic>
      <p:sp>
        <p:nvSpPr>
          <p:cNvPr id="115" name="Google Shape;115;p14"/>
          <p:cNvSpPr txBox="1">
            <a:spLocks noGrp="1"/>
          </p:cNvSpPr>
          <p:nvPr>
            <p:ph type="sldNum" idx="12"/>
          </p:nvPr>
        </p:nvSpPr>
        <p:spPr>
          <a:xfrm>
            <a:off x="9119136" y="618088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4_Photo_Green">
  <p:cSld name="04_Photo_Green">
    <p:spTree>
      <p:nvGrpSpPr>
        <p:cNvPr id="1" name="Shape 116"/>
        <p:cNvGrpSpPr/>
        <p:nvPr/>
      </p:nvGrpSpPr>
      <p:grpSpPr>
        <a:xfrm>
          <a:off x="0" y="0"/>
          <a:ext cx="0" cy="0"/>
          <a:chOff x="0" y="0"/>
          <a:chExt cx="0" cy="0"/>
        </a:xfrm>
      </p:grpSpPr>
      <p:pic>
        <p:nvPicPr>
          <p:cNvPr id="117" name="Google Shape;117;p15" descr="A picture containing beach&#10;&#10;Description automatically generated"/>
          <p:cNvPicPr preferRelativeResize="0"/>
          <p:nvPr/>
        </p:nvPicPr>
        <p:blipFill rotWithShape="1">
          <a:blip r:embed="rId2">
            <a:alphaModFix amt="44000"/>
          </a:blip>
          <a:srcRect l="1612" t="9705" r="957" b="8062"/>
          <a:stretch/>
        </p:blipFill>
        <p:spPr>
          <a:xfrm>
            <a:off x="-4482" y="9245"/>
            <a:ext cx="12192000" cy="6858000"/>
          </a:xfrm>
          <a:prstGeom prst="rect">
            <a:avLst/>
          </a:prstGeom>
          <a:noFill/>
          <a:ln>
            <a:noFill/>
          </a:ln>
        </p:spPr>
      </p:pic>
      <p:sp>
        <p:nvSpPr>
          <p:cNvPr id="118" name="Google Shape;118;p15"/>
          <p:cNvSpPr txBox="1">
            <a:spLocks noGrp="1"/>
          </p:cNvSpPr>
          <p:nvPr>
            <p:ph type="subTitle" idx="1"/>
          </p:nvPr>
        </p:nvSpPr>
        <p:spPr>
          <a:xfrm>
            <a:off x="838200" y="557819"/>
            <a:ext cx="9144000" cy="536155"/>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1800"/>
              <a:buNone/>
              <a:defRPr sz="1800" b="1" i="0">
                <a:solidFill>
                  <a:schemeClr val="dk1"/>
                </a:solidFill>
                <a:latin typeface="Courier"/>
                <a:ea typeface="Courier"/>
                <a:cs typeface="Courier"/>
                <a:sym typeface="Courie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9" name="Google Shape;119;p15"/>
          <p:cNvSpPr txBox="1">
            <a:spLocks noGrp="1"/>
          </p:cNvSpPr>
          <p:nvPr>
            <p:ph type="body" idx="2"/>
          </p:nvPr>
        </p:nvSpPr>
        <p:spPr>
          <a:xfrm>
            <a:off x="838200" y="3723809"/>
            <a:ext cx="5239871" cy="145331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0"/>
            </a:lvl1pPr>
            <a:lvl2pPr marL="914400" lvl="1" indent="-228600" algn="l">
              <a:lnSpc>
                <a:spcPct val="90000"/>
              </a:lnSpc>
              <a:spcBef>
                <a:spcPts val="500"/>
              </a:spcBef>
              <a:spcAft>
                <a:spcPts val="0"/>
              </a:spcAft>
              <a:buClr>
                <a:schemeClr val="dk1"/>
              </a:buClr>
              <a:buSzPts val="1800"/>
              <a:buNone/>
              <a:defRPr sz="1800" b="0"/>
            </a:lvl2pPr>
            <a:lvl3pPr marL="1371600" lvl="2" indent="-228600" algn="l">
              <a:lnSpc>
                <a:spcPct val="90000"/>
              </a:lnSpc>
              <a:spcBef>
                <a:spcPts val="500"/>
              </a:spcBef>
              <a:spcAft>
                <a:spcPts val="0"/>
              </a:spcAft>
              <a:buClr>
                <a:schemeClr val="dk1"/>
              </a:buClr>
              <a:buSzPts val="1800"/>
              <a:buNone/>
              <a:defRPr sz="1800" b="0"/>
            </a:lvl3pPr>
            <a:lvl4pPr marL="1828800" lvl="3" indent="-228600" algn="l">
              <a:lnSpc>
                <a:spcPct val="90000"/>
              </a:lnSpc>
              <a:spcBef>
                <a:spcPts val="500"/>
              </a:spcBef>
              <a:spcAft>
                <a:spcPts val="0"/>
              </a:spcAft>
              <a:buClr>
                <a:schemeClr val="dk1"/>
              </a:buClr>
              <a:buSzPts val="1800"/>
              <a:buNone/>
              <a:defRPr sz="1800" b="0"/>
            </a:lvl4pPr>
            <a:lvl5pPr marL="2286000" lvl="4" indent="-228600" algn="l">
              <a:lnSpc>
                <a:spcPct val="90000"/>
              </a:lnSpc>
              <a:spcBef>
                <a:spcPts val="500"/>
              </a:spcBef>
              <a:spcAft>
                <a:spcPts val="0"/>
              </a:spcAft>
              <a:buClr>
                <a:schemeClr val="dk1"/>
              </a:buClr>
              <a:buSzPts val="1800"/>
              <a:buNone/>
              <a:defRPr sz="1800" b="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15"/>
          <p:cNvSpPr txBox="1">
            <a:spLocks noGrp="1"/>
          </p:cNvSpPr>
          <p:nvPr>
            <p:ph type="title"/>
          </p:nvPr>
        </p:nvSpPr>
        <p:spPr>
          <a:xfrm>
            <a:off x="838200" y="2363369"/>
            <a:ext cx="5257800" cy="100965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6"/>
              </a:buClr>
              <a:buSzPts val="4400"/>
              <a:buFont typeface="Verdana"/>
              <a:buNone/>
              <a:defRPr>
                <a:solidFill>
                  <a:schemeClr val="accent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15"/>
          <p:cNvSpPr>
            <a:spLocks noGrp="1"/>
          </p:cNvSpPr>
          <p:nvPr>
            <p:ph type="pic" idx="3"/>
          </p:nvPr>
        </p:nvSpPr>
        <p:spPr>
          <a:xfrm>
            <a:off x="7166630" y="973510"/>
            <a:ext cx="4680230" cy="4678557"/>
          </a:xfrm>
          <a:prstGeom prst="ellipse">
            <a:avLst/>
          </a:prstGeom>
          <a:noFill/>
          <a:ln>
            <a:noFill/>
          </a:ln>
        </p:spPr>
      </p:sp>
      <p:sp>
        <p:nvSpPr>
          <p:cNvPr id="122" name="Google Shape;122;p15"/>
          <p:cNvSpPr/>
          <p:nvPr/>
        </p:nvSpPr>
        <p:spPr>
          <a:xfrm>
            <a:off x="6776665" y="1093974"/>
            <a:ext cx="4966447" cy="4966447"/>
          </a:xfrm>
          <a:prstGeom prst="ellipse">
            <a:avLst/>
          </a:prstGeom>
          <a:noFill/>
          <a:ln w="508000" cap="flat" cmpd="sng">
            <a:solidFill>
              <a:schemeClr val="accent2">
                <a:alpha val="66666"/>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pic>
        <p:nvPicPr>
          <p:cNvPr id="123" name="Google Shape;123;p15" descr="Shape&#10;&#10;Description automatically generated with low confidence"/>
          <p:cNvPicPr preferRelativeResize="0"/>
          <p:nvPr/>
        </p:nvPicPr>
        <p:blipFill rotWithShape="1">
          <a:blip r:embed="rId3">
            <a:alphaModFix amt="13000"/>
          </a:blip>
          <a:srcRect/>
          <a:stretch/>
        </p:blipFill>
        <p:spPr>
          <a:xfrm>
            <a:off x="11650608" y="-9245"/>
            <a:ext cx="542558" cy="6858000"/>
          </a:xfrm>
          <a:prstGeom prst="rect">
            <a:avLst/>
          </a:prstGeom>
          <a:noFill/>
          <a:ln>
            <a:noFill/>
          </a:ln>
        </p:spPr>
      </p:pic>
      <p:pic>
        <p:nvPicPr>
          <p:cNvPr id="124" name="Google Shape;124;p15" descr="Logo&#10;&#10;Description automatically generated"/>
          <p:cNvPicPr preferRelativeResize="0"/>
          <p:nvPr/>
        </p:nvPicPr>
        <p:blipFill rotWithShape="1">
          <a:blip r:embed="rId4">
            <a:alphaModFix/>
          </a:blip>
          <a:srcRect/>
          <a:stretch/>
        </p:blipFill>
        <p:spPr>
          <a:xfrm>
            <a:off x="233591" y="5557208"/>
            <a:ext cx="815280" cy="1119357"/>
          </a:xfrm>
          <a:prstGeom prst="rect">
            <a:avLst/>
          </a:prstGeom>
          <a:noFill/>
          <a:ln>
            <a:noFill/>
          </a:ln>
        </p:spPr>
      </p:pic>
      <p:pic>
        <p:nvPicPr>
          <p:cNvPr id="125" name="Google Shape;125;p15" descr="Icon&#10;&#10;Description automatically generated"/>
          <p:cNvPicPr preferRelativeResize="0"/>
          <p:nvPr/>
        </p:nvPicPr>
        <p:blipFill rotWithShape="1">
          <a:blip r:embed="rId5">
            <a:alphaModFix/>
          </a:blip>
          <a:srcRect/>
          <a:stretch/>
        </p:blipFill>
        <p:spPr>
          <a:xfrm>
            <a:off x="11087311" y="141280"/>
            <a:ext cx="775025" cy="1228032"/>
          </a:xfrm>
          <a:prstGeom prst="rect">
            <a:avLst/>
          </a:prstGeom>
          <a:noFill/>
          <a:ln>
            <a:noFill/>
          </a:ln>
        </p:spPr>
      </p:pic>
      <p:sp>
        <p:nvSpPr>
          <p:cNvPr id="126" name="Google Shape;126;p15"/>
          <p:cNvSpPr txBox="1">
            <a:spLocks noGrp="1"/>
          </p:cNvSpPr>
          <p:nvPr>
            <p:ph type="sldNum" idx="12"/>
          </p:nvPr>
        </p:nvSpPr>
        <p:spPr>
          <a:xfrm>
            <a:off x="9119136" y="618088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3_Photo_Pink">
  <p:cSld name="03_Photo_Pink">
    <p:spTree>
      <p:nvGrpSpPr>
        <p:cNvPr id="1" name="Shape 127"/>
        <p:cNvGrpSpPr/>
        <p:nvPr/>
      </p:nvGrpSpPr>
      <p:grpSpPr>
        <a:xfrm>
          <a:off x="0" y="0"/>
          <a:ext cx="0" cy="0"/>
          <a:chOff x="0" y="0"/>
          <a:chExt cx="0" cy="0"/>
        </a:xfrm>
      </p:grpSpPr>
      <p:pic>
        <p:nvPicPr>
          <p:cNvPr id="128" name="Google Shape;128;p16" descr="A picture containing beach&#10;&#10;Description automatically generated"/>
          <p:cNvPicPr preferRelativeResize="0"/>
          <p:nvPr/>
        </p:nvPicPr>
        <p:blipFill rotWithShape="1">
          <a:blip r:embed="rId2">
            <a:alphaModFix amt="44000"/>
          </a:blip>
          <a:srcRect l="1612" t="9705" r="957" b="8062"/>
          <a:stretch/>
        </p:blipFill>
        <p:spPr>
          <a:xfrm>
            <a:off x="-4482" y="9245"/>
            <a:ext cx="12192000" cy="6858000"/>
          </a:xfrm>
          <a:prstGeom prst="rect">
            <a:avLst/>
          </a:prstGeom>
          <a:noFill/>
          <a:ln>
            <a:noFill/>
          </a:ln>
        </p:spPr>
      </p:pic>
      <p:sp>
        <p:nvSpPr>
          <p:cNvPr id="129" name="Google Shape;129;p16"/>
          <p:cNvSpPr txBox="1">
            <a:spLocks noGrp="1"/>
          </p:cNvSpPr>
          <p:nvPr>
            <p:ph type="subTitle" idx="1"/>
          </p:nvPr>
        </p:nvSpPr>
        <p:spPr>
          <a:xfrm>
            <a:off x="838200" y="557819"/>
            <a:ext cx="5257800" cy="536155"/>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1800"/>
              <a:buNone/>
              <a:defRPr sz="1800" b="1" i="0">
                <a:solidFill>
                  <a:schemeClr val="dk2"/>
                </a:solidFill>
                <a:latin typeface="Courier"/>
                <a:ea typeface="Courier"/>
                <a:cs typeface="Courier"/>
                <a:sym typeface="Courie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0" name="Google Shape;130;p16"/>
          <p:cNvSpPr txBox="1">
            <a:spLocks noGrp="1"/>
          </p:cNvSpPr>
          <p:nvPr>
            <p:ph type="body" idx="2"/>
          </p:nvPr>
        </p:nvSpPr>
        <p:spPr>
          <a:xfrm>
            <a:off x="838200" y="3723809"/>
            <a:ext cx="5239871" cy="145331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0"/>
            </a:lvl1pPr>
            <a:lvl2pPr marL="914400" lvl="1" indent="-228600" algn="l">
              <a:lnSpc>
                <a:spcPct val="90000"/>
              </a:lnSpc>
              <a:spcBef>
                <a:spcPts val="500"/>
              </a:spcBef>
              <a:spcAft>
                <a:spcPts val="0"/>
              </a:spcAft>
              <a:buClr>
                <a:schemeClr val="dk1"/>
              </a:buClr>
              <a:buSzPts val="1800"/>
              <a:buNone/>
              <a:defRPr sz="1800" b="0"/>
            </a:lvl2pPr>
            <a:lvl3pPr marL="1371600" lvl="2" indent="-228600" algn="l">
              <a:lnSpc>
                <a:spcPct val="90000"/>
              </a:lnSpc>
              <a:spcBef>
                <a:spcPts val="500"/>
              </a:spcBef>
              <a:spcAft>
                <a:spcPts val="0"/>
              </a:spcAft>
              <a:buClr>
                <a:schemeClr val="dk1"/>
              </a:buClr>
              <a:buSzPts val="1800"/>
              <a:buNone/>
              <a:defRPr sz="1800" b="0"/>
            </a:lvl3pPr>
            <a:lvl4pPr marL="1828800" lvl="3" indent="-228600" algn="l">
              <a:lnSpc>
                <a:spcPct val="90000"/>
              </a:lnSpc>
              <a:spcBef>
                <a:spcPts val="500"/>
              </a:spcBef>
              <a:spcAft>
                <a:spcPts val="0"/>
              </a:spcAft>
              <a:buClr>
                <a:schemeClr val="dk1"/>
              </a:buClr>
              <a:buSzPts val="1800"/>
              <a:buNone/>
              <a:defRPr sz="1800" b="0"/>
            </a:lvl4pPr>
            <a:lvl5pPr marL="2286000" lvl="4" indent="-228600" algn="l">
              <a:lnSpc>
                <a:spcPct val="90000"/>
              </a:lnSpc>
              <a:spcBef>
                <a:spcPts val="500"/>
              </a:spcBef>
              <a:spcAft>
                <a:spcPts val="0"/>
              </a:spcAft>
              <a:buClr>
                <a:schemeClr val="dk1"/>
              </a:buClr>
              <a:buSzPts val="1800"/>
              <a:buNone/>
              <a:defRPr sz="1800" b="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16"/>
          <p:cNvSpPr txBox="1">
            <a:spLocks noGrp="1"/>
          </p:cNvSpPr>
          <p:nvPr>
            <p:ph type="title"/>
          </p:nvPr>
        </p:nvSpPr>
        <p:spPr>
          <a:xfrm>
            <a:off x="838200" y="2363369"/>
            <a:ext cx="5257800" cy="100965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4400"/>
              <a:buFont typeface="Verdana"/>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16"/>
          <p:cNvSpPr>
            <a:spLocks noGrp="1"/>
          </p:cNvSpPr>
          <p:nvPr>
            <p:ph type="pic" idx="3"/>
          </p:nvPr>
        </p:nvSpPr>
        <p:spPr>
          <a:xfrm>
            <a:off x="7166630" y="973510"/>
            <a:ext cx="4680230" cy="4678557"/>
          </a:xfrm>
          <a:prstGeom prst="ellipse">
            <a:avLst/>
          </a:prstGeom>
          <a:noFill/>
          <a:ln>
            <a:noFill/>
          </a:ln>
        </p:spPr>
      </p:sp>
      <p:sp>
        <p:nvSpPr>
          <p:cNvPr id="133" name="Google Shape;133;p16"/>
          <p:cNvSpPr/>
          <p:nvPr/>
        </p:nvSpPr>
        <p:spPr>
          <a:xfrm>
            <a:off x="6776665" y="1093974"/>
            <a:ext cx="4966447" cy="4966447"/>
          </a:xfrm>
          <a:prstGeom prst="ellipse">
            <a:avLst/>
          </a:prstGeom>
          <a:noFill/>
          <a:ln w="508000" cap="flat" cmpd="sng">
            <a:solidFill>
              <a:schemeClr val="dk2">
                <a:alpha val="66666"/>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pic>
        <p:nvPicPr>
          <p:cNvPr id="134" name="Google Shape;134;p16" descr="Shape&#10;&#10;Description automatically generated with low confidence"/>
          <p:cNvPicPr preferRelativeResize="0"/>
          <p:nvPr/>
        </p:nvPicPr>
        <p:blipFill rotWithShape="1">
          <a:blip r:embed="rId3">
            <a:alphaModFix amt="13000"/>
          </a:blip>
          <a:srcRect/>
          <a:stretch/>
        </p:blipFill>
        <p:spPr>
          <a:xfrm>
            <a:off x="11650608" y="-9245"/>
            <a:ext cx="542558" cy="6858000"/>
          </a:xfrm>
          <a:prstGeom prst="rect">
            <a:avLst/>
          </a:prstGeom>
          <a:noFill/>
          <a:ln>
            <a:noFill/>
          </a:ln>
        </p:spPr>
      </p:pic>
      <p:pic>
        <p:nvPicPr>
          <p:cNvPr id="135" name="Google Shape;135;p16" descr="Logo&#10;&#10;Description automatically generated"/>
          <p:cNvPicPr preferRelativeResize="0"/>
          <p:nvPr/>
        </p:nvPicPr>
        <p:blipFill rotWithShape="1">
          <a:blip r:embed="rId4">
            <a:alphaModFix/>
          </a:blip>
          <a:srcRect/>
          <a:stretch/>
        </p:blipFill>
        <p:spPr>
          <a:xfrm>
            <a:off x="233591" y="5557208"/>
            <a:ext cx="815280" cy="1119357"/>
          </a:xfrm>
          <a:prstGeom prst="rect">
            <a:avLst/>
          </a:prstGeom>
          <a:noFill/>
          <a:ln>
            <a:noFill/>
          </a:ln>
        </p:spPr>
      </p:pic>
      <p:pic>
        <p:nvPicPr>
          <p:cNvPr id="136" name="Google Shape;136;p16" descr="Icon&#10;&#10;Description automatically generated"/>
          <p:cNvPicPr preferRelativeResize="0"/>
          <p:nvPr/>
        </p:nvPicPr>
        <p:blipFill rotWithShape="1">
          <a:blip r:embed="rId5">
            <a:alphaModFix/>
          </a:blip>
          <a:srcRect/>
          <a:stretch/>
        </p:blipFill>
        <p:spPr>
          <a:xfrm>
            <a:off x="11087311" y="141280"/>
            <a:ext cx="775025" cy="1228032"/>
          </a:xfrm>
          <a:prstGeom prst="rect">
            <a:avLst/>
          </a:prstGeom>
          <a:noFill/>
          <a:ln>
            <a:noFill/>
          </a:ln>
        </p:spPr>
      </p:pic>
      <p:sp>
        <p:nvSpPr>
          <p:cNvPr id="137" name="Google Shape;137;p16"/>
          <p:cNvSpPr txBox="1">
            <a:spLocks noGrp="1"/>
          </p:cNvSpPr>
          <p:nvPr>
            <p:ph type="sldNum" idx="12"/>
          </p:nvPr>
        </p:nvSpPr>
        <p:spPr>
          <a:xfrm>
            <a:off x="9119136" y="618088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5_Bar_Blue">
  <p:cSld name="5_Bar_Blue">
    <p:spTree>
      <p:nvGrpSpPr>
        <p:cNvPr id="1" name="Shape 138"/>
        <p:cNvGrpSpPr/>
        <p:nvPr/>
      </p:nvGrpSpPr>
      <p:grpSpPr>
        <a:xfrm>
          <a:off x="0" y="0"/>
          <a:ext cx="0" cy="0"/>
          <a:chOff x="0" y="0"/>
          <a:chExt cx="0" cy="0"/>
        </a:xfrm>
      </p:grpSpPr>
      <p:sp>
        <p:nvSpPr>
          <p:cNvPr id="139" name="Google Shape;139;p17"/>
          <p:cNvSpPr/>
          <p:nvPr/>
        </p:nvSpPr>
        <p:spPr>
          <a:xfrm>
            <a:off x="121024" y="5973482"/>
            <a:ext cx="11940988" cy="779929"/>
          </a:xfrm>
          <a:prstGeom prst="rect">
            <a:avLst/>
          </a:prstGeom>
          <a:solidFill>
            <a:schemeClr val="accent1">
              <a:alpha val="9215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pic>
        <p:nvPicPr>
          <p:cNvPr id="140" name="Google Shape;140;p17" descr="Background pattern&#10;&#10;Description automatically generated"/>
          <p:cNvPicPr preferRelativeResize="0"/>
          <p:nvPr/>
        </p:nvPicPr>
        <p:blipFill rotWithShape="1">
          <a:blip r:embed="rId2">
            <a:alphaModFix amt="31000"/>
          </a:blip>
          <a:srcRect l="-312" t="93583"/>
          <a:stretch/>
        </p:blipFill>
        <p:spPr>
          <a:xfrm>
            <a:off x="0" y="6213536"/>
            <a:ext cx="10394577" cy="664947"/>
          </a:xfrm>
          <a:prstGeom prst="rect">
            <a:avLst/>
          </a:prstGeom>
          <a:noFill/>
          <a:ln>
            <a:noFill/>
          </a:ln>
        </p:spPr>
      </p:pic>
      <p:sp>
        <p:nvSpPr>
          <p:cNvPr id="141" name="Google Shape;141;p17"/>
          <p:cNvSpPr txBox="1">
            <a:spLocks noGrp="1"/>
          </p:cNvSpPr>
          <p:nvPr>
            <p:ph type="subTitle" idx="1"/>
          </p:nvPr>
        </p:nvSpPr>
        <p:spPr>
          <a:xfrm>
            <a:off x="838200" y="557819"/>
            <a:ext cx="9144000" cy="536155"/>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1800"/>
              <a:buNone/>
              <a:defRPr sz="1800" b="1" i="0">
                <a:highlight>
                  <a:srgbClr val="FFFF00"/>
                </a:highlight>
                <a:latin typeface="Courier"/>
                <a:ea typeface="Courier"/>
                <a:cs typeface="Courier"/>
                <a:sym typeface="Courie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2" name="Google Shape;142;p17"/>
          <p:cNvSpPr txBox="1">
            <a:spLocks noGrp="1"/>
          </p:cNvSpPr>
          <p:nvPr>
            <p:ph type="body" idx="2"/>
          </p:nvPr>
        </p:nvSpPr>
        <p:spPr>
          <a:xfrm>
            <a:off x="838200" y="3723809"/>
            <a:ext cx="5239871" cy="145331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0"/>
            </a:lvl1pPr>
            <a:lvl2pPr marL="914400" lvl="1" indent="-228600" algn="l">
              <a:lnSpc>
                <a:spcPct val="90000"/>
              </a:lnSpc>
              <a:spcBef>
                <a:spcPts val="500"/>
              </a:spcBef>
              <a:spcAft>
                <a:spcPts val="0"/>
              </a:spcAft>
              <a:buClr>
                <a:schemeClr val="dk1"/>
              </a:buClr>
              <a:buSzPts val="1800"/>
              <a:buNone/>
              <a:defRPr sz="1800" b="0"/>
            </a:lvl2pPr>
            <a:lvl3pPr marL="1371600" lvl="2" indent="-228600" algn="l">
              <a:lnSpc>
                <a:spcPct val="90000"/>
              </a:lnSpc>
              <a:spcBef>
                <a:spcPts val="500"/>
              </a:spcBef>
              <a:spcAft>
                <a:spcPts val="0"/>
              </a:spcAft>
              <a:buClr>
                <a:schemeClr val="dk1"/>
              </a:buClr>
              <a:buSzPts val="1800"/>
              <a:buNone/>
              <a:defRPr sz="1800" b="0"/>
            </a:lvl3pPr>
            <a:lvl4pPr marL="1828800" lvl="3" indent="-228600" algn="l">
              <a:lnSpc>
                <a:spcPct val="90000"/>
              </a:lnSpc>
              <a:spcBef>
                <a:spcPts val="500"/>
              </a:spcBef>
              <a:spcAft>
                <a:spcPts val="0"/>
              </a:spcAft>
              <a:buClr>
                <a:schemeClr val="dk1"/>
              </a:buClr>
              <a:buSzPts val="1800"/>
              <a:buNone/>
              <a:defRPr sz="1800" b="0"/>
            </a:lvl4pPr>
            <a:lvl5pPr marL="2286000" lvl="4" indent="-228600" algn="l">
              <a:lnSpc>
                <a:spcPct val="90000"/>
              </a:lnSpc>
              <a:spcBef>
                <a:spcPts val="500"/>
              </a:spcBef>
              <a:spcAft>
                <a:spcPts val="0"/>
              </a:spcAft>
              <a:buClr>
                <a:schemeClr val="dk1"/>
              </a:buClr>
              <a:buSzPts val="1800"/>
              <a:buNone/>
              <a:defRPr sz="1800" b="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17"/>
          <p:cNvSpPr txBox="1">
            <a:spLocks noGrp="1"/>
          </p:cNvSpPr>
          <p:nvPr>
            <p:ph type="title"/>
          </p:nvPr>
        </p:nvSpPr>
        <p:spPr>
          <a:xfrm>
            <a:off x="838200" y="2363369"/>
            <a:ext cx="5257800" cy="100965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44" name="Google Shape;144;p17" descr="Logo&#10;&#10;Description automatically generated"/>
          <p:cNvPicPr preferRelativeResize="0"/>
          <p:nvPr/>
        </p:nvPicPr>
        <p:blipFill rotWithShape="1">
          <a:blip r:embed="rId3">
            <a:alphaModFix/>
          </a:blip>
          <a:srcRect/>
          <a:stretch/>
        </p:blipFill>
        <p:spPr>
          <a:xfrm>
            <a:off x="233591" y="5557208"/>
            <a:ext cx="815280" cy="1119357"/>
          </a:xfrm>
          <a:prstGeom prst="rect">
            <a:avLst/>
          </a:prstGeom>
          <a:noFill/>
          <a:ln>
            <a:noFill/>
          </a:ln>
        </p:spPr>
      </p:pic>
      <p:pic>
        <p:nvPicPr>
          <p:cNvPr id="145" name="Google Shape;145;p17" descr="Icon&#10;&#10;Description automatically generated"/>
          <p:cNvPicPr preferRelativeResize="0"/>
          <p:nvPr/>
        </p:nvPicPr>
        <p:blipFill rotWithShape="1">
          <a:blip r:embed="rId4">
            <a:alphaModFix/>
          </a:blip>
          <a:srcRect/>
          <a:stretch/>
        </p:blipFill>
        <p:spPr>
          <a:xfrm>
            <a:off x="11113866" y="190967"/>
            <a:ext cx="755150" cy="1194081"/>
          </a:xfrm>
          <a:prstGeom prst="rect">
            <a:avLst/>
          </a:prstGeom>
          <a:noFill/>
          <a:ln>
            <a:noFill/>
          </a:ln>
        </p:spPr>
      </p:pic>
      <p:sp>
        <p:nvSpPr>
          <p:cNvPr id="146" name="Google Shape;146;p17"/>
          <p:cNvSpPr txBox="1">
            <a:spLocks noGrp="1"/>
          </p:cNvSpPr>
          <p:nvPr>
            <p:ph type="sldNum" idx="12"/>
          </p:nvPr>
        </p:nvSpPr>
        <p:spPr>
          <a:xfrm>
            <a:off x="9119136" y="618088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4_Bar_Pink">
  <p:cSld name="04_Bar_Pink">
    <p:spTree>
      <p:nvGrpSpPr>
        <p:cNvPr id="1" name="Shape 147"/>
        <p:cNvGrpSpPr/>
        <p:nvPr/>
      </p:nvGrpSpPr>
      <p:grpSpPr>
        <a:xfrm>
          <a:off x="0" y="0"/>
          <a:ext cx="0" cy="0"/>
          <a:chOff x="0" y="0"/>
          <a:chExt cx="0" cy="0"/>
        </a:xfrm>
      </p:grpSpPr>
      <p:pic>
        <p:nvPicPr>
          <p:cNvPr id="148" name="Google Shape;148;p18" descr="A picture containing beach&#10;&#10;Description automatically generated"/>
          <p:cNvPicPr preferRelativeResize="0"/>
          <p:nvPr/>
        </p:nvPicPr>
        <p:blipFill rotWithShape="1">
          <a:blip r:embed="rId2">
            <a:alphaModFix amt="44000"/>
          </a:blip>
          <a:srcRect l="1612" t="9705" r="957" b="8062"/>
          <a:stretch/>
        </p:blipFill>
        <p:spPr>
          <a:xfrm>
            <a:off x="-4482" y="9245"/>
            <a:ext cx="12192000" cy="6858000"/>
          </a:xfrm>
          <a:prstGeom prst="rect">
            <a:avLst/>
          </a:prstGeom>
          <a:noFill/>
          <a:ln>
            <a:noFill/>
          </a:ln>
        </p:spPr>
      </p:pic>
      <p:sp>
        <p:nvSpPr>
          <p:cNvPr id="149" name="Google Shape;149;p18"/>
          <p:cNvSpPr txBox="1">
            <a:spLocks noGrp="1"/>
          </p:cNvSpPr>
          <p:nvPr>
            <p:ph type="subTitle" idx="1"/>
          </p:nvPr>
        </p:nvSpPr>
        <p:spPr>
          <a:xfrm>
            <a:off x="838200" y="557819"/>
            <a:ext cx="5257800" cy="536155"/>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1800"/>
              <a:buNone/>
              <a:defRPr sz="1800" b="1" i="0">
                <a:solidFill>
                  <a:schemeClr val="dk1"/>
                </a:solidFill>
                <a:latin typeface="Courier"/>
                <a:ea typeface="Courier"/>
                <a:cs typeface="Courier"/>
                <a:sym typeface="Courie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0" name="Google Shape;150;p18"/>
          <p:cNvSpPr/>
          <p:nvPr/>
        </p:nvSpPr>
        <p:spPr>
          <a:xfrm>
            <a:off x="121024" y="5973482"/>
            <a:ext cx="11940988" cy="779929"/>
          </a:xfrm>
          <a:prstGeom prst="rect">
            <a:avLst/>
          </a:prstGeom>
          <a:solidFill>
            <a:schemeClr val="dk2">
              <a:alpha val="9215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51" name="Google Shape;151;p18"/>
          <p:cNvSpPr txBox="1">
            <a:spLocks noGrp="1"/>
          </p:cNvSpPr>
          <p:nvPr>
            <p:ph type="body" idx="2"/>
          </p:nvPr>
        </p:nvSpPr>
        <p:spPr>
          <a:xfrm>
            <a:off x="838200" y="3723809"/>
            <a:ext cx="5239871" cy="145331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0"/>
            </a:lvl1pPr>
            <a:lvl2pPr marL="914400" lvl="1" indent="-228600" algn="l">
              <a:lnSpc>
                <a:spcPct val="90000"/>
              </a:lnSpc>
              <a:spcBef>
                <a:spcPts val="500"/>
              </a:spcBef>
              <a:spcAft>
                <a:spcPts val="0"/>
              </a:spcAft>
              <a:buClr>
                <a:schemeClr val="dk1"/>
              </a:buClr>
              <a:buSzPts val="1800"/>
              <a:buNone/>
              <a:defRPr sz="1800" b="0"/>
            </a:lvl2pPr>
            <a:lvl3pPr marL="1371600" lvl="2" indent="-228600" algn="l">
              <a:lnSpc>
                <a:spcPct val="90000"/>
              </a:lnSpc>
              <a:spcBef>
                <a:spcPts val="500"/>
              </a:spcBef>
              <a:spcAft>
                <a:spcPts val="0"/>
              </a:spcAft>
              <a:buClr>
                <a:schemeClr val="dk1"/>
              </a:buClr>
              <a:buSzPts val="1800"/>
              <a:buNone/>
              <a:defRPr sz="1800" b="0"/>
            </a:lvl3pPr>
            <a:lvl4pPr marL="1828800" lvl="3" indent="-228600" algn="l">
              <a:lnSpc>
                <a:spcPct val="90000"/>
              </a:lnSpc>
              <a:spcBef>
                <a:spcPts val="500"/>
              </a:spcBef>
              <a:spcAft>
                <a:spcPts val="0"/>
              </a:spcAft>
              <a:buClr>
                <a:schemeClr val="dk1"/>
              </a:buClr>
              <a:buSzPts val="1800"/>
              <a:buNone/>
              <a:defRPr sz="1800" b="0"/>
            </a:lvl4pPr>
            <a:lvl5pPr marL="2286000" lvl="4" indent="-228600" algn="l">
              <a:lnSpc>
                <a:spcPct val="90000"/>
              </a:lnSpc>
              <a:spcBef>
                <a:spcPts val="500"/>
              </a:spcBef>
              <a:spcAft>
                <a:spcPts val="0"/>
              </a:spcAft>
              <a:buClr>
                <a:schemeClr val="dk1"/>
              </a:buClr>
              <a:buSzPts val="1800"/>
              <a:buNone/>
              <a:defRPr sz="1800" b="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18"/>
          <p:cNvSpPr txBox="1">
            <a:spLocks noGrp="1"/>
          </p:cNvSpPr>
          <p:nvPr>
            <p:ph type="title"/>
          </p:nvPr>
        </p:nvSpPr>
        <p:spPr>
          <a:xfrm>
            <a:off x="838200" y="2363369"/>
            <a:ext cx="5257800" cy="100965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4400"/>
              <a:buFont typeface="Verdana"/>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53" name="Google Shape;153;p18" descr="Background pattern&#10;&#10;Description automatically generated"/>
          <p:cNvPicPr preferRelativeResize="0"/>
          <p:nvPr/>
        </p:nvPicPr>
        <p:blipFill rotWithShape="1">
          <a:blip r:embed="rId3">
            <a:alphaModFix amt="31000"/>
          </a:blip>
          <a:srcRect l="-312" t="93583"/>
          <a:stretch/>
        </p:blipFill>
        <p:spPr>
          <a:xfrm>
            <a:off x="0" y="6213536"/>
            <a:ext cx="10394577" cy="664947"/>
          </a:xfrm>
          <a:prstGeom prst="rect">
            <a:avLst/>
          </a:prstGeom>
          <a:noFill/>
          <a:ln>
            <a:noFill/>
          </a:ln>
        </p:spPr>
      </p:pic>
      <p:pic>
        <p:nvPicPr>
          <p:cNvPr id="154" name="Google Shape;154;p18" descr="Logo&#10;&#10;Description automatically generated"/>
          <p:cNvPicPr preferRelativeResize="0"/>
          <p:nvPr/>
        </p:nvPicPr>
        <p:blipFill rotWithShape="1">
          <a:blip r:embed="rId4">
            <a:alphaModFix/>
          </a:blip>
          <a:srcRect/>
          <a:stretch/>
        </p:blipFill>
        <p:spPr>
          <a:xfrm>
            <a:off x="233591" y="5557208"/>
            <a:ext cx="815280" cy="1119357"/>
          </a:xfrm>
          <a:prstGeom prst="rect">
            <a:avLst/>
          </a:prstGeom>
          <a:noFill/>
          <a:ln>
            <a:noFill/>
          </a:ln>
        </p:spPr>
      </p:pic>
      <p:pic>
        <p:nvPicPr>
          <p:cNvPr id="155" name="Google Shape;155;p18" descr="Icon&#10;&#10;Description automatically generated"/>
          <p:cNvPicPr preferRelativeResize="0"/>
          <p:nvPr/>
        </p:nvPicPr>
        <p:blipFill rotWithShape="1">
          <a:blip r:embed="rId5">
            <a:alphaModFix/>
          </a:blip>
          <a:srcRect/>
          <a:stretch/>
        </p:blipFill>
        <p:spPr>
          <a:xfrm>
            <a:off x="11087311" y="141280"/>
            <a:ext cx="775025" cy="1228032"/>
          </a:xfrm>
          <a:prstGeom prst="rect">
            <a:avLst/>
          </a:prstGeom>
          <a:noFill/>
          <a:ln>
            <a:noFill/>
          </a:ln>
        </p:spPr>
      </p:pic>
      <p:sp>
        <p:nvSpPr>
          <p:cNvPr id="156" name="Google Shape;156;p18"/>
          <p:cNvSpPr txBox="1">
            <a:spLocks noGrp="1"/>
          </p:cNvSpPr>
          <p:nvPr>
            <p:ph type="sldNum" idx="12"/>
          </p:nvPr>
        </p:nvSpPr>
        <p:spPr>
          <a:xfrm>
            <a:off x="9119136" y="618088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4_Bar_Green">
  <p:cSld name="04_Bar_Green">
    <p:spTree>
      <p:nvGrpSpPr>
        <p:cNvPr id="1" name="Shape 157"/>
        <p:cNvGrpSpPr/>
        <p:nvPr/>
      </p:nvGrpSpPr>
      <p:grpSpPr>
        <a:xfrm>
          <a:off x="0" y="0"/>
          <a:ext cx="0" cy="0"/>
          <a:chOff x="0" y="0"/>
          <a:chExt cx="0" cy="0"/>
        </a:xfrm>
      </p:grpSpPr>
      <p:pic>
        <p:nvPicPr>
          <p:cNvPr id="158" name="Google Shape;158;p19" descr="A picture containing beach&#10;&#10;Description automatically generated"/>
          <p:cNvPicPr preferRelativeResize="0"/>
          <p:nvPr/>
        </p:nvPicPr>
        <p:blipFill rotWithShape="1">
          <a:blip r:embed="rId2">
            <a:alphaModFix amt="44000"/>
          </a:blip>
          <a:srcRect l="1612" t="9705" r="957" b="8062"/>
          <a:stretch/>
        </p:blipFill>
        <p:spPr>
          <a:xfrm>
            <a:off x="-4482" y="9245"/>
            <a:ext cx="12192000" cy="6858000"/>
          </a:xfrm>
          <a:prstGeom prst="rect">
            <a:avLst/>
          </a:prstGeom>
          <a:noFill/>
          <a:ln>
            <a:noFill/>
          </a:ln>
        </p:spPr>
      </p:pic>
      <p:sp>
        <p:nvSpPr>
          <p:cNvPr id="159" name="Google Shape;159;p19"/>
          <p:cNvSpPr txBox="1">
            <a:spLocks noGrp="1"/>
          </p:cNvSpPr>
          <p:nvPr>
            <p:ph type="subTitle" idx="1"/>
          </p:nvPr>
        </p:nvSpPr>
        <p:spPr>
          <a:xfrm>
            <a:off x="838200" y="557819"/>
            <a:ext cx="5257800" cy="536155"/>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1800"/>
              <a:buNone/>
              <a:defRPr sz="1800" b="1" i="0">
                <a:solidFill>
                  <a:schemeClr val="dk1"/>
                </a:solidFill>
                <a:latin typeface="Courier"/>
                <a:ea typeface="Courier"/>
                <a:cs typeface="Courier"/>
                <a:sym typeface="Courie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60" name="Google Shape;160;p19"/>
          <p:cNvSpPr/>
          <p:nvPr/>
        </p:nvSpPr>
        <p:spPr>
          <a:xfrm>
            <a:off x="121024" y="5973482"/>
            <a:ext cx="11940988" cy="779929"/>
          </a:xfrm>
          <a:prstGeom prst="rect">
            <a:avLst/>
          </a:prstGeom>
          <a:solidFill>
            <a:schemeClr val="accent2">
              <a:alpha val="9215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61" name="Google Shape;161;p19"/>
          <p:cNvSpPr txBox="1">
            <a:spLocks noGrp="1"/>
          </p:cNvSpPr>
          <p:nvPr>
            <p:ph type="body" idx="2"/>
          </p:nvPr>
        </p:nvSpPr>
        <p:spPr>
          <a:xfrm>
            <a:off x="838200" y="3723809"/>
            <a:ext cx="5239871" cy="145331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0"/>
            </a:lvl1pPr>
            <a:lvl2pPr marL="914400" lvl="1" indent="-228600" algn="l">
              <a:lnSpc>
                <a:spcPct val="90000"/>
              </a:lnSpc>
              <a:spcBef>
                <a:spcPts val="500"/>
              </a:spcBef>
              <a:spcAft>
                <a:spcPts val="0"/>
              </a:spcAft>
              <a:buClr>
                <a:schemeClr val="dk1"/>
              </a:buClr>
              <a:buSzPts val="1800"/>
              <a:buNone/>
              <a:defRPr sz="1800" b="0"/>
            </a:lvl2pPr>
            <a:lvl3pPr marL="1371600" lvl="2" indent="-228600" algn="l">
              <a:lnSpc>
                <a:spcPct val="90000"/>
              </a:lnSpc>
              <a:spcBef>
                <a:spcPts val="500"/>
              </a:spcBef>
              <a:spcAft>
                <a:spcPts val="0"/>
              </a:spcAft>
              <a:buClr>
                <a:schemeClr val="dk1"/>
              </a:buClr>
              <a:buSzPts val="1800"/>
              <a:buNone/>
              <a:defRPr sz="1800" b="0"/>
            </a:lvl3pPr>
            <a:lvl4pPr marL="1828800" lvl="3" indent="-228600" algn="l">
              <a:lnSpc>
                <a:spcPct val="90000"/>
              </a:lnSpc>
              <a:spcBef>
                <a:spcPts val="500"/>
              </a:spcBef>
              <a:spcAft>
                <a:spcPts val="0"/>
              </a:spcAft>
              <a:buClr>
                <a:schemeClr val="dk1"/>
              </a:buClr>
              <a:buSzPts val="1800"/>
              <a:buNone/>
              <a:defRPr sz="1800" b="0"/>
            </a:lvl4pPr>
            <a:lvl5pPr marL="2286000" lvl="4" indent="-228600" algn="l">
              <a:lnSpc>
                <a:spcPct val="90000"/>
              </a:lnSpc>
              <a:spcBef>
                <a:spcPts val="500"/>
              </a:spcBef>
              <a:spcAft>
                <a:spcPts val="0"/>
              </a:spcAft>
              <a:buClr>
                <a:schemeClr val="dk1"/>
              </a:buClr>
              <a:buSzPts val="1800"/>
              <a:buNone/>
              <a:defRPr sz="1800" b="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p19"/>
          <p:cNvSpPr txBox="1">
            <a:spLocks noGrp="1"/>
          </p:cNvSpPr>
          <p:nvPr>
            <p:ph type="title"/>
          </p:nvPr>
        </p:nvSpPr>
        <p:spPr>
          <a:xfrm>
            <a:off x="838200" y="2363369"/>
            <a:ext cx="5257800" cy="100965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6"/>
              </a:buClr>
              <a:buSzPts val="4400"/>
              <a:buFont typeface="Verdana"/>
              <a:buNone/>
              <a:defRPr>
                <a:solidFill>
                  <a:schemeClr val="accent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63" name="Google Shape;163;p19" descr="Background pattern&#10;&#10;Description automatically generated"/>
          <p:cNvPicPr preferRelativeResize="0"/>
          <p:nvPr/>
        </p:nvPicPr>
        <p:blipFill rotWithShape="1">
          <a:blip r:embed="rId3">
            <a:alphaModFix amt="31000"/>
          </a:blip>
          <a:srcRect l="-312" t="93583"/>
          <a:stretch/>
        </p:blipFill>
        <p:spPr>
          <a:xfrm>
            <a:off x="0" y="6213536"/>
            <a:ext cx="10394577" cy="664947"/>
          </a:xfrm>
          <a:prstGeom prst="rect">
            <a:avLst/>
          </a:prstGeom>
          <a:noFill/>
          <a:ln>
            <a:noFill/>
          </a:ln>
        </p:spPr>
      </p:pic>
      <p:pic>
        <p:nvPicPr>
          <p:cNvPr id="164" name="Google Shape;164;p19" descr="Logo&#10;&#10;Description automatically generated"/>
          <p:cNvPicPr preferRelativeResize="0"/>
          <p:nvPr/>
        </p:nvPicPr>
        <p:blipFill rotWithShape="1">
          <a:blip r:embed="rId4">
            <a:alphaModFix/>
          </a:blip>
          <a:srcRect/>
          <a:stretch/>
        </p:blipFill>
        <p:spPr>
          <a:xfrm>
            <a:off x="233591" y="5557208"/>
            <a:ext cx="815280" cy="1119357"/>
          </a:xfrm>
          <a:prstGeom prst="rect">
            <a:avLst/>
          </a:prstGeom>
          <a:noFill/>
          <a:ln>
            <a:noFill/>
          </a:ln>
        </p:spPr>
      </p:pic>
      <p:pic>
        <p:nvPicPr>
          <p:cNvPr id="165" name="Google Shape;165;p19" descr="Icon&#10;&#10;Description automatically generated"/>
          <p:cNvPicPr preferRelativeResize="0"/>
          <p:nvPr/>
        </p:nvPicPr>
        <p:blipFill rotWithShape="1">
          <a:blip r:embed="rId5">
            <a:alphaModFix/>
          </a:blip>
          <a:srcRect/>
          <a:stretch/>
        </p:blipFill>
        <p:spPr>
          <a:xfrm>
            <a:off x="11087311" y="141280"/>
            <a:ext cx="775025" cy="1228032"/>
          </a:xfrm>
          <a:prstGeom prst="rect">
            <a:avLst/>
          </a:prstGeom>
          <a:noFill/>
          <a:ln>
            <a:noFill/>
          </a:ln>
        </p:spPr>
      </p:pic>
      <p:sp>
        <p:nvSpPr>
          <p:cNvPr id="166" name="Google Shape;166;p19"/>
          <p:cNvSpPr txBox="1">
            <a:spLocks noGrp="1"/>
          </p:cNvSpPr>
          <p:nvPr>
            <p:ph type="sldNum" idx="12"/>
          </p:nvPr>
        </p:nvSpPr>
        <p:spPr>
          <a:xfrm>
            <a:off x="9119136" y="618088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3_Photo_Horizontal_3">
  <p:cSld name="03_Photo_Horizontal_3">
    <p:spTree>
      <p:nvGrpSpPr>
        <p:cNvPr id="1" name="Shape 167"/>
        <p:cNvGrpSpPr/>
        <p:nvPr/>
      </p:nvGrpSpPr>
      <p:grpSpPr>
        <a:xfrm>
          <a:off x="0" y="0"/>
          <a:ext cx="0" cy="0"/>
          <a:chOff x="0" y="0"/>
          <a:chExt cx="0" cy="0"/>
        </a:xfrm>
      </p:grpSpPr>
      <p:pic>
        <p:nvPicPr>
          <p:cNvPr id="168" name="Google Shape;168;p20" descr="A picture containing beach&#10;&#10;Description automatically generated"/>
          <p:cNvPicPr preferRelativeResize="0"/>
          <p:nvPr/>
        </p:nvPicPr>
        <p:blipFill rotWithShape="1">
          <a:blip r:embed="rId2">
            <a:alphaModFix amt="44000"/>
          </a:blip>
          <a:srcRect l="1612" t="9705" r="957" b="8062"/>
          <a:stretch/>
        </p:blipFill>
        <p:spPr>
          <a:xfrm>
            <a:off x="-4482" y="9245"/>
            <a:ext cx="12192000" cy="6858000"/>
          </a:xfrm>
          <a:prstGeom prst="rect">
            <a:avLst/>
          </a:prstGeom>
          <a:noFill/>
          <a:ln>
            <a:noFill/>
          </a:ln>
        </p:spPr>
      </p:pic>
      <p:pic>
        <p:nvPicPr>
          <p:cNvPr id="169" name="Google Shape;169;p20" descr="Background pattern&#10;&#10;Description automatically generated"/>
          <p:cNvPicPr preferRelativeResize="0"/>
          <p:nvPr/>
        </p:nvPicPr>
        <p:blipFill rotWithShape="1">
          <a:blip r:embed="rId3">
            <a:alphaModFix amt="29000"/>
          </a:blip>
          <a:srcRect t="63207" r="11045"/>
          <a:stretch/>
        </p:blipFill>
        <p:spPr>
          <a:xfrm>
            <a:off x="4482" y="0"/>
            <a:ext cx="12192000" cy="5042743"/>
          </a:xfrm>
          <a:prstGeom prst="rect">
            <a:avLst/>
          </a:prstGeom>
          <a:noFill/>
          <a:ln>
            <a:noFill/>
          </a:ln>
        </p:spPr>
      </p:pic>
      <p:sp>
        <p:nvSpPr>
          <p:cNvPr id="170" name="Google Shape;170;p20"/>
          <p:cNvSpPr txBox="1">
            <a:spLocks noGrp="1"/>
          </p:cNvSpPr>
          <p:nvPr>
            <p:ph type="subTitle" idx="1"/>
          </p:nvPr>
        </p:nvSpPr>
        <p:spPr>
          <a:xfrm>
            <a:off x="838200" y="557819"/>
            <a:ext cx="9144000" cy="536155"/>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1800"/>
              <a:buNone/>
              <a:defRPr sz="1800" b="1" i="0">
                <a:highlight>
                  <a:srgbClr val="FFFF00"/>
                </a:highlight>
                <a:latin typeface="Courier"/>
                <a:ea typeface="Courier"/>
                <a:cs typeface="Courier"/>
                <a:sym typeface="Courie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1" name="Google Shape;171;p20"/>
          <p:cNvSpPr txBox="1">
            <a:spLocks noGrp="1"/>
          </p:cNvSpPr>
          <p:nvPr>
            <p:ph type="body" idx="2"/>
          </p:nvPr>
        </p:nvSpPr>
        <p:spPr>
          <a:xfrm>
            <a:off x="6391836" y="1957904"/>
            <a:ext cx="5239871" cy="145331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0"/>
            </a:lvl1pPr>
            <a:lvl2pPr marL="914400" lvl="1" indent="-228600" algn="l">
              <a:lnSpc>
                <a:spcPct val="90000"/>
              </a:lnSpc>
              <a:spcBef>
                <a:spcPts val="500"/>
              </a:spcBef>
              <a:spcAft>
                <a:spcPts val="0"/>
              </a:spcAft>
              <a:buClr>
                <a:schemeClr val="dk1"/>
              </a:buClr>
              <a:buSzPts val="1800"/>
              <a:buNone/>
              <a:defRPr sz="1800" b="0"/>
            </a:lvl2pPr>
            <a:lvl3pPr marL="1371600" lvl="2" indent="-228600" algn="l">
              <a:lnSpc>
                <a:spcPct val="90000"/>
              </a:lnSpc>
              <a:spcBef>
                <a:spcPts val="500"/>
              </a:spcBef>
              <a:spcAft>
                <a:spcPts val="0"/>
              </a:spcAft>
              <a:buClr>
                <a:schemeClr val="dk1"/>
              </a:buClr>
              <a:buSzPts val="1800"/>
              <a:buNone/>
              <a:defRPr sz="1800" b="0"/>
            </a:lvl3pPr>
            <a:lvl4pPr marL="1828800" lvl="3" indent="-228600" algn="l">
              <a:lnSpc>
                <a:spcPct val="90000"/>
              </a:lnSpc>
              <a:spcBef>
                <a:spcPts val="500"/>
              </a:spcBef>
              <a:spcAft>
                <a:spcPts val="0"/>
              </a:spcAft>
              <a:buClr>
                <a:schemeClr val="dk1"/>
              </a:buClr>
              <a:buSzPts val="1800"/>
              <a:buNone/>
              <a:defRPr sz="1800" b="0"/>
            </a:lvl4pPr>
            <a:lvl5pPr marL="2286000" lvl="4" indent="-228600" algn="l">
              <a:lnSpc>
                <a:spcPct val="90000"/>
              </a:lnSpc>
              <a:spcBef>
                <a:spcPts val="500"/>
              </a:spcBef>
              <a:spcAft>
                <a:spcPts val="0"/>
              </a:spcAft>
              <a:buClr>
                <a:schemeClr val="dk1"/>
              </a:buClr>
              <a:buSzPts val="1800"/>
              <a:buNone/>
              <a:defRPr sz="1800" b="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 name="Google Shape;172;p20"/>
          <p:cNvSpPr txBox="1">
            <a:spLocks noGrp="1"/>
          </p:cNvSpPr>
          <p:nvPr>
            <p:ph type="title"/>
          </p:nvPr>
        </p:nvSpPr>
        <p:spPr>
          <a:xfrm>
            <a:off x="838200" y="1945483"/>
            <a:ext cx="5257800" cy="100965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20"/>
          <p:cNvSpPr>
            <a:spLocks noGrp="1"/>
          </p:cNvSpPr>
          <p:nvPr>
            <p:ph type="pic" idx="3"/>
          </p:nvPr>
        </p:nvSpPr>
        <p:spPr>
          <a:xfrm>
            <a:off x="717176" y="3999056"/>
            <a:ext cx="3469340" cy="2341562"/>
          </a:xfrm>
          <a:prstGeom prst="rect">
            <a:avLst/>
          </a:prstGeom>
          <a:noFill/>
          <a:ln>
            <a:noFill/>
          </a:ln>
          <a:effectLst>
            <a:outerShdw dist="64322" dir="3600000" algn="ctr" rotWithShape="0">
              <a:schemeClr val="accent3">
                <a:alpha val="89803"/>
              </a:schemeClr>
            </a:outerShdw>
          </a:effectLst>
        </p:spPr>
      </p:sp>
      <p:sp>
        <p:nvSpPr>
          <p:cNvPr id="174" name="Google Shape;174;p20"/>
          <p:cNvSpPr>
            <a:spLocks noGrp="1"/>
          </p:cNvSpPr>
          <p:nvPr>
            <p:ph type="pic" idx="4"/>
          </p:nvPr>
        </p:nvSpPr>
        <p:spPr>
          <a:xfrm>
            <a:off x="4374776" y="3999056"/>
            <a:ext cx="3469340" cy="2341562"/>
          </a:xfrm>
          <a:prstGeom prst="rect">
            <a:avLst/>
          </a:prstGeom>
          <a:noFill/>
          <a:ln>
            <a:noFill/>
          </a:ln>
          <a:effectLst>
            <a:outerShdw dist="64322" dir="3600000" algn="ctr" rotWithShape="0">
              <a:schemeClr val="accent3">
                <a:alpha val="89803"/>
              </a:schemeClr>
            </a:outerShdw>
          </a:effectLst>
        </p:spPr>
      </p:sp>
      <p:sp>
        <p:nvSpPr>
          <p:cNvPr id="175" name="Google Shape;175;p20"/>
          <p:cNvSpPr>
            <a:spLocks noGrp="1"/>
          </p:cNvSpPr>
          <p:nvPr>
            <p:ph type="pic" idx="5"/>
          </p:nvPr>
        </p:nvSpPr>
        <p:spPr>
          <a:xfrm>
            <a:off x="8077200" y="3999056"/>
            <a:ext cx="3469340" cy="2341562"/>
          </a:xfrm>
          <a:prstGeom prst="rect">
            <a:avLst/>
          </a:prstGeom>
          <a:noFill/>
          <a:ln>
            <a:noFill/>
          </a:ln>
          <a:effectLst>
            <a:outerShdw dist="64322" dir="3600000" algn="ctr" rotWithShape="0">
              <a:schemeClr val="accent3">
                <a:alpha val="89803"/>
              </a:schemeClr>
            </a:outerShdw>
          </a:effectLst>
        </p:spPr>
      </p:sp>
      <p:sp>
        <p:nvSpPr>
          <p:cNvPr id="176" name="Google Shape;176;p20"/>
          <p:cNvSpPr txBox="1">
            <a:spLocks noGrp="1"/>
          </p:cNvSpPr>
          <p:nvPr>
            <p:ph type="sldNum" idx="12"/>
          </p:nvPr>
        </p:nvSpPr>
        <p:spPr>
          <a:xfrm>
            <a:off x="9119136" y="618088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6_Caption_cobrand">
  <p:cSld name="6_Caption_cobrand">
    <p:spTree>
      <p:nvGrpSpPr>
        <p:cNvPr id="1" name="Shape 177"/>
        <p:cNvGrpSpPr/>
        <p:nvPr/>
      </p:nvGrpSpPr>
      <p:grpSpPr>
        <a:xfrm>
          <a:off x="0" y="0"/>
          <a:ext cx="0" cy="0"/>
          <a:chOff x="0" y="0"/>
          <a:chExt cx="0" cy="0"/>
        </a:xfrm>
      </p:grpSpPr>
      <p:pic>
        <p:nvPicPr>
          <p:cNvPr id="178" name="Google Shape;178;p21" descr="A picture containing beach&#10;&#10;Description automatically generated"/>
          <p:cNvPicPr preferRelativeResize="0"/>
          <p:nvPr/>
        </p:nvPicPr>
        <p:blipFill rotWithShape="1">
          <a:blip r:embed="rId2">
            <a:alphaModFix amt="44000"/>
          </a:blip>
          <a:srcRect l="1612" t="9705" r="957" b="8062"/>
          <a:stretch/>
        </p:blipFill>
        <p:spPr>
          <a:xfrm>
            <a:off x="-4482" y="9245"/>
            <a:ext cx="12192000" cy="6858000"/>
          </a:xfrm>
          <a:prstGeom prst="rect">
            <a:avLst/>
          </a:prstGeom>
          <a:noFill/>
          <a:ln>
            <a:noFill/>
          </a:ln>
        </p:spPr>
      </p:pic>
      <p:sp>
        <p:nvSpPr>
          <p:cNvPr id="179" name="Google Shape;179;p21"/>
          <p:cNvSpPr txBox="1">
            <a:spLocks noGrp="1"/>
          </p:cNvSpPr>
          <p:nvPr>
            <p:ph type="subTitle" idx="1"/>
          </p:nvPr>
        </p:nvSpPr>
        <p:spPr>
          <a:xfrm>
            <a:off x="838200" y="557819"/>
            <a:ext cx="5257800" cy="536155"/>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1800"/>
              <a:buNone/>
              <a:defRPr sz="1800" b="1" i="0">
                <a:solidFill>
                  <a:schemeClr val="dk1"/>
                </a:solidFill>
                <a:highlight>
                  <a:srgbClr val="FFFF00"/>
                </a:highlight>
                <a:latin typeface="Courier"/>
                <a:ea typeface="Courier"/>
                <a:cs typeface="Courier"/>
                <a:sym typeface="Courie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0" name="Google Shape;180;p21"/>
          <p:cNvSpPr txBox="1">
            <a:spLocks noGrp="1"/>
          </p:cNvSpPr>
          <p:nvPr>
            <p:ph type="body" idx="2"/>
          </p:nvPr>
        </p:nvSpPr>
        <p:spPr>
          <a:xfrm>
            <a:off x="838200" y="5092699"/>
            <a:ext cx="5239871" cy="145331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0"/>
            </a:lvl1pPr>
            <a:lvl2pPr marL="914400" lvl="1" indent="-228600" algn="l">
              <a:lnSpc>
                <a:spcPct val="90000"/>
              </a:lnSpc>
              <a:spcBef>
                <a:spcPts val="500"/>
              </a:spcBef>
              <a:spcAft>
                <a:spcPts val="0"/>
              </a:spcAft>
              <a:buClr>
                <a:schemeClr val="dk1"/>
              </a:buClr>
              <a:buSzPts val="1800"/>
              <a:buNone/>
              <a:defRPr sz="1800" b="0"/>
            </a:lvl2pPr>
            <a:lvl3pPr marL="1371600" lvl="2" indent="-228600" algn="l">
              <a:lnSpc>
                <a:spcPct val="90000"/>
              </a:lnSpc>
              <a:spcBef>
                <a:spcPts val="500"/>
              </a:spcBef>
              <a:spcAft>
                <a:spcPts val="0"/>
              </a:spcAft>
              <a:buClr>
                <a:schemeClr val="dk1"/>
              </a:buClr>
              <a:buSzPts val="1800"/>
              <a:buNone/>
              <a:defRPr sz="1800" b="0"/>
            </a:lvl3pPr>
            <a:lvl4pPr marL="1828800" lvl="3" indent="-228600" algn="l">
              <a:lnSpc>
                <a:spcPct val="90000"/>
              </a:lnSpc>
              <a:spcBef>
                <a:spcPts val="500"/>
              </a:spcBef>
              <a:spcAft>
                <a:spcPts val="0"/>
              </a:spcAft>
              <a:buClr>
                <a:schemeClr val="dk1"/>
              </a:buClr>
              <a:buSzPts val="1800"/>
              <a:buNone/>
              <a:defRPr sz="1800" b="0"/>
            </a:lvl4pPr>
            <a:lvl5pPr marL="2286000" lvl="4" indent="-228600" algn="l">
              <a:lnSpc>
                <a:spcPct val="90000"/>
              </a:lnSpc>
              <a:spcBef>
                <a:spcPts val="500"/>
              </a:spcBef>
              <a:spcAft>
                <a:spcPts val="0"/>
              </a:spcAft>
              <a:buClr>
                <a:schemeClr val="dk1"/>
              </a:buClr>
              <a:buSzPts val="1800"/>
              <a:buNone/>
              <a:defRPr sz="1800" b="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1" name="Google Shape;181;p21" descr="Background pattern&#10;&#10;Description automatically generated"/>
          <p:cNvPicPr preferRelativeResize="0"/>
          <p:nvPr/>
        </p:nvPicPr>
        <p:blipFill rotWithShape="1">
          <a:blip r:embed="rId3">
            <a:alphaModFix amt="31000"/>
          </a:blip>
          <a:srcRect l="-312" t="93583"/>
          <a:stretch/>
        </p:blipFill>
        <p:spPr>
          <a:xfrm>
            <a:off x="0" y="6213536"/>
            <a:ext cx="10394577" cy="664947"/>
          </a:xfrm>
          <a:prstGeom prst="rect">
            <a:avLst/>
          </a:prstGeom>
          <a:noFill/>
          <a:ln>
            <a:noFill/>
          </a:ln>
        </p:spPr>
      </p:pic>
      <p:pic>
        <p:nvPicPr>
          <p:cNvPr id="182" name="Google Shape;182;p21" descr="Logo&#10;&#10;Description automatically generated"/>
          <p:cNvPicPr preferRelativeResize="0"/>
          <p:nvPr/>
        </p:nvPicPr>
        <p:blipFill rotWithShape="1">
          <a:blip r:embed="rId4">
            <a:alphaModFix/>
          </a:blip>
          <a:srcRect/>
          <a:stretch/>
        </p:blipFill>
        <p:spPr>
          <a:xfrm>
            <a:off x="233591" y="5557208"/>
            <a:ext cx="815280" cy="1119357"/>
          </a:xfrm>
          <a:prstGeom prst="rect">
            <a:avLst/>
          </a:prstGeom>
          <a:noFill/>
          <a:ln>
            <a:noFill/>
          </a:ln>
        </p:spPr>
      </p:pic>
      <p:pic>
        <p:nvPicPr>
          <p:cNvPr id="183" name="Google Shape;183;p21" descr="Icon&#10;&#10;Description automatically generated"/>
          <p:cNvPicPr preferRelativeResize="0"/>
          <p:nvPr/>
        </p:nvPicPr>
        <p:blipFill rotWithShape="1">
          <a:blip r:embed="rId5">
            <a:alphaModFix/>
          </a:blip>
          <a:srcRect/>
          <a:stretch/>
        </p:blipFill>
        <p:spPr>
          <a:xfrm>
            <a:off x="11087311" y="141280"/>
            <a:ext cx="775025" cy="1228032"/>
          </a:xfrm>
          <a:prstGeom prst="rect">
            <a:avLst/>
          </a:prstGeom>
          <a:noFill/>
          <a:ln>
            <a:noFill/>
          </a:ln>
        </p:spPr>
      </p:pic>
      <p:sp>
        <p:nvSpPr>
          <p:cNvPr id="184" name="Google Shape;184;p21"/>
          <p:cNvSpPr txBox="1">
            <a:spLocks noGrp="1"/>
          </p:cNvSpPr>
          <p:nvPr>
            <p:ph type="sldNum" idx="12"/>
          </p:nvPr>
        </p:nvSpPr>
        <p:spPr>
          <a:xfrm>
            <a:off x="9119136" y="618088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85" name="Google Shape;185;p21" descr="Logo&#10;&#10;Description automatically generated"/>
          <p:cNvPicPr preferRelativeResize="0"/>
          <p:nvPr/>
        </p:nvPicPr>
        <p:blipFill rotWithShape="1">
          <a:blip r:embed="rId6">
            <a:alphaModFix/>
          </a:blip>
          <a:srcRect/>
          <a:stretch/>
        </p:blipFill>
        <p:spPr>
          <a:xfrm>
            <a:off x="9796335" y="311990"/>
            <a:ext cx="1196484" cy="90252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05_Caption_Blue">
  <p:cSld name="05_Caption_Blue">
    <p:bg>
      <p:bgPr>
        <a:solidFill>
          <a:schemeClr val="accent1"/>
        </a:solidFill>
        <a:effectLst/>
      </p:bgPr>
    </p:bg>
    <p:spTree>
      <p:nvGrpSpPr>
        <p:cNvPr id="1" name="Shape 186"/>
        <p:cNvGrpSpPr/>
        <p:nvPr/>
      </p:nvGrpSpPr>
      <p:grpSpPr>
        <a:xfrm>
          <a:off x="0" y="0"/>
          <a:ext cx="0" cy="0"/>
          <a:chOff x="0" y="0"/>
          <a:chExt cx="0" cy="0"/>
        </a:xfrm>
      </p:grpSpPr>
      <p:sp>
        <p:nvSpPr>
          <p:cNvPr id="187" name="Google Shape;187;p22"/>
          <p:cNvSpPr txBox="1">
            <a:spLocks noGrp="1"/>
          </p:cNvSpPr>
          <p:nvPr>
            <p:ph type="subTitle" idx="1"/>
          </p:nvPr>
        </p:nvSpPr>
        <p:spPr>
          <a:xfrm>
            <a:off x="838200" y="557819"/>
            <a:ext cx="5257800" cy="536155"/>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1800"/>
              <a:buNone/>
              <a:defRPr sz="1800" b="1" i="0">
                <a:solidFill>
                  <a:schemeClr val="dk1"/>
                </a:solidFill>
                <a:highlight>
                  <a:srgbClr val="FFFF00"/>
                </a:highlight>
                <a:latin typeface="Courier"/>
                <a:ea typeface="Courier"/>
                <a:cs typeface="Courier"/>
                <a:sym typeface="Courie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8" name="Google Shape;188;p22"/>
          <p:cNvSpPr txBox="1">
            <a:spLocks noGrp="1"/>
          </p:cNvSpPr>
          <p:nvPr>
            <p:ph type="body" idx="2"/>
          </p:nvPr>
        </p:nvSpPr>
        <p:spPr>
          <a:xfrm>
            <a:off x="838200" y="5092699"/>
            <a:ext cx="5239871" cy="145331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0"/>
            </a:lvl1pPr>
            <a:lvl2pPr marL="914400" lvl="1" indent="-228600" algn="l">
              <a:lnSpc>
                <a:spcPct val="90000"/>
              </a:lnSpc>
              <a:spcBef>
                <a:spcPts val="500"/>
              </a:spcBef>
              <a:spcAft>
                <a:spcPts val="0"/>
              </a:spcAft>
              <a:buClr>
                <a:schemeClr val="dk1"/>
              </a:buClr>
              <a:buSzPts val="1800"/>
              <a:buNone/>
              <a:defRPr sz="1800" b="0"/>
            </a:lvl2pPr>
            <a:lvl3pPr marL="1371600" lvl="2" indent="-228600" algn="l">
              <a:lnSpc>
                <a:spcPct val="90000"/>
              </a:lnSpc>
              <a:spcBef>
                <a:spcPts val="500"/>
              </a:spcBef>
              <a:spcAft>
                <a:spcPts val="0"/>
              </a:spcAft>
              <a:buClr>
                <a:schemeClr val="dk1"/>
              </a:buClr>
              <a:buSzPts val="1800"/>
              <a:buNone/>
              <a:defRPr sz="1800" b="0"/>
            </a:lvl3pPr>
            <a:lvl4pPr marL="1828800" lvl="3" indent="-228600" algn="l">
              <a:lnSpc>
                <a:spcPct val="90000"/>
              </a:lnSpc>
              <a:spcBef>
                <a:spcPts val="500"/>
              </a:spcBef>
              <a:spcAft>
                <a:spcPts val="0"/>
              </a:spcAft>
              <a:buClr>
                <a:schemeClr val="dk1"/>
              </a:buClr>
              <a:buSzPts val="1800"/>
              <a:buNone/>
              <a:defRPr sz="1800" b="0"/>
            </a:lvl4pPr>
            <a:lvl5pPr marL="2286000" lvl="4" indent="-228600" algn="l">
              <a:lnSpc>
                <a:spcPct val="90000"/>
              </a:lnSpc>
              <a:spcBef>
                <a:spcPts val="500"/>
              </a:spcBef>
              <a:spcAft>
                <a:spcPts val="0"/>
              </a:spcAft>
              <a:buClr>
                <a:schemeClr val="dk1"/>
              </a:buClr>
              <a:buSzPts val="1800"/>
              <a:buNone/>
              <a:defRPr sz="1800" b="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9" name="Google Shape;189;p22" descr="Background pattern&#10;&#10;Description automatically generated"/>
          <p:cNvPicPr preferRelativeResize="0"/>
          <p:nvPr/>
        </p:nvPicPr>
        <p:blipFill rotWithShape="1">
          <a:blip r:embed="rId2">
            <a:alphaModFix amt="31000"/>
          </a:blip>
          <a:srcRect l="-312" t="93583"/>
          <a:stretch/>
        </p:blipFill>
        <p:spPr>
          <a:xfrm>
            <a:off x="0" y="6213536"/>
            <a:ext cx="10394577" cy="664947"/>
          </a:xfrm>
          <a:prstGeom prst="rect">
            <a:avLst/>
          </a:prstGeom>
          <a:noFill/>
          <a:ln>
            <a:noFill/>
          </a:ln>
        </p:spPr>
      </p:pic>
      <p:pic>
        <p:nvPicPr>
          <p:cNvPr id="190" name="Google Shape;190;p22" descr="Logo&#10;&#10;Description automatically generated"/>
          <p:cNvPicPr preferRelativeResize="0"/>
          <p:nvPr/>
        </p:nvPicPr>
        <p:blipFill rotWithShape="1">
          <a:blip r:embed="rId3">
            <a:alphaModFix/>
          </a:blip>
          <a:srcRect/>
          <a:stretch/>
        </p:blipFill>
        <p:spPr>
          <a:xfrm>
            <a:off x="233591" y="5557208"/>
            <a:ext cx="815280" cy="1119357"/>
          </a:xfrm>
          <a:prstGeom prst="rect">
            <a:avLst/>
          </a:prstGeom>
          <a:noFill/>
          <a:ln>
            <a:noFill/>
          </a:ln>
        </p:spPr>
      </p:pic>
      <p:pic>
        <p:nvPicPr>
          <p:cNvPr id="191" name="Google Shape;191;p22" descr="Icon&#10;&#10;Description automatically generated"/>
          <p:cNvPicPr preferRelativeResize="0"/>
          <p:nvPr/>
        </p:nvPicPr>
        <p:blipFill rotWithShape="1">
          <a:blip r:embed="rId4">
            <a:alphaModFix/>
          </a:blip>
          <a:srcRect/>
          <a:stretch/>
        </p:blipFill>
        <p:spPr>
          <a:xfrm>
            <a:off x="11087311" y="141280"/>
            <a:ext cx="775025" cy="1228032"/>
          </a:xfrm>
          <a:prstGeom prst="rect">
            <a:avLst/>
          </a:prstGeom>
          <a:noFill/>
          <a:ln>
            <a:noFill/>
          </a:ln>
        </p:spPr>
      </p:pic>
      <p:sp>
        <p:nvSpPr>
          <p:cNvPr id="192" name="Google Shape;192;p22"/>
          <p:cNvSpPr txBox="1">
            <a:spLocks noGrp="1"/>
          </p:cNvSpPr>
          <p:nvPr>
            <p:ph type="sldNum" idx="12"/>
          </p:nvPr>
        </p:nvSpPr>
        <p:spPr>
          <a:xfrm>
            <a:off x="9119136" y="618088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1_Title_Simple" type="title">
  <p:cSld name="TITLE">
    <p:spTree>
      <p:nvGrpSpPr>
        <p:cNvPr id="1" name="Shape 22"/>
        <p:cNvGrpSpPr/>
        <p:nvPr/>
      </p:nvGrpSpPr>
      <p:grpSpPr>
        <a:xfrm>
          <a:off x="0" y="0"/>
          <a:ext cx="0" cy="0"/>
          <a:chOff x="0" y="0"/>
          <a:chExt cx="0" cy="0"/>
        </a:xfrm>
      </p:grpSpPr>
      <p:pic>
        <p:nvPicPr>
          <p:cNvPr id="23" name="Google Shape;23;p3"/>
          <p:cNvPicPr preferRelativeResize="0"/>
          <p:nvPr/>
        </p:nvPicPr>
        <p:blipFill rotWithShape="1">
          <a:blip r:embed="rId2">
            <a:alphaModFix amt="7000"/>
          </a:blip>
          <a:srcRect l="19652" r="25251"/>
          <a:stretch/>
        </p:blipFill>
        <p:spPr>
          <a:xfrm>
            <a:off x="11488268" y="0"/>
            <a:ext cx="703731" cy="6877702"/>
          </a:xfrm>
          <a:prstGeom prst="rect">
            <a:avLst/>
          </a:prstGeom>
          <a:noFill/>
          <a:ln>
            <a:noFill/>
          </a:ln>
        </p:spPr>
      </p:pic>
      <p:sp>
        <p:nvSpPr>
          <p:cNvPr id="24" name="Google Shape;24;p3"/>
          <p:cNvSpPr txBox="1">
            <a:spLocks noGrp="1"/>
          </p:cNvSpPr>
          <p:nvPr>
            <p:ph type="ctrTitle"/>
          </p:nvPr>
        </p:nvSpPr>
        <p:spPr>
          <a:xfrm>
            <a:off x="838200" y="1093974"/>
            <a:ext cx="9569824" cy="508691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1"/>
              </a:buClr>
              <a:buSzPts val="12000"/>
              <a:buFont typeface="Impact"/>
              <a:buNone/>
              <a:defRPr sz="12000">
                <a:solidFill>
                  <a:schemeClr val="dk1"/>
                </a:solidFill>
                <a:latin typeface="Impact"/>
                <a:ea typeface="Impact"/>
                <a:cs typeface="Impact"/>
                <a:sym typeface="Impac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3"/>
          <p:cNvSpPr txBox="1">
            <a:spLocks noGrp="1"/>
          </p:cNvSpPr>
          <p:nvPr>
            <p:ph type="subTitle" idx="1"/>
          </p:nvPr>
        </p:nvSpPr>
        <p:spPr>
          <a:xfrm>
            <a:off x="838200" y="557819"/>
            <a:ext cx="9144000" cy="536155"/>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1800"/>
              <a:buNone/>
              <a:defRPr sz="1800" b="1" i="0">
                <a:latin typeface="Courier"/>
                <a:ea typeface="Courier"/>
                <a:cs typeface="Courier"/>
                <a:sym typeface="Courie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6" name="Google Shape;26;p3" descr="Logo&#10;&#10;Description automatically generated"/>
          <p:cNvPicPr preferRelativeResize="0"/>
          <p:nvPr/>
        </p:nvPicPr>
        <p:blipFill rotWithShape="1">
          <a:blip r:embed="rId3">
            <a:alphaModFix/>
          </a:blip>
          <a:srcRect/>
          <a:stretch/>
        </p:blipFill>
        <p:spPr>
          <a:xfrm>
            <a:off x="233591" y="5557208"/>
            <a:ext cx="815280" cy="1119357"/>
          </a:xfrm>
          <a:prstGeom prst="rect">
            <a:avLst/>
          </a:prstGeom>
          <a:noFill/>
          <a:ln>
            <a:noFill/>
          </a:ln>
        </p:spPr>
      </p:pic>
      <p:pic>
        <p:nvPicPr>
          <p:cNvPr id="27" name="Google Shape;27;p3" descr="Icon&#10;&#10;Description automatically generated"/>
          <p:cNvPicPr preferRelativeResize="0"/>
          <p:nvPr/>
        </p:nvPicPr>
        <p:blipFill rotWithShape="1">
          <a:blip r:embed="rId4">
            <a:alphaModFix/>
          </a:blip>
          <a:srcRect/>
          <a:stretch/>
        </p:blipFill>
        <p:spPr>
          <a:xfrm>
            <a:off x="11149852" y="256061"/>
            <a:ext cx="703731" cy="1112775"/>
          </a:xfrm>
          <a:prstGeom prst="rect">
            <a:avLst/>
          </a:prstGeom>
          <a:noFill/>
          <a:ln>
            <a:noFill/>
          </a:ln>
        </p:spPr>
      </p:pic>
      <p:sp>
        <p:nvSpPr>
          <p:cNvPr id="28" name="Google Shape;28;p3"/>
          <p:cNvSpPr txBox="1">
            <a:spLocks noGrp="1"/>
          </p:cNvSpPr>
          <p:nvPr>
            <p:ph type="sldNum" idx="12"/>
          </p:nvPr>
        </p:nvSpPr>
        <p:spPr>
          <a:xfrm>
            <a:off x="9119136" y="618088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06_Blank_logo">
  <p:cSld name="06_Blank_logo">
    <p:spTree>
      <p:nvGrpSpPr>
        <p:cNvPr id="1" name="Shape 193"/>
        <p:cNvGrpSpPr/>
        <p:nvPr/>
      </p:nvGrpSpPr>
      <p:grpSpPr>
        <a:xfrm>
          <a:off x="0" y="0"/>
          <a:ext cx="0" cy="0"/>
          <a:chOff x="0" y="0"/>
          <a:chExt cx="0" cy="0"/>
        </a:xfrm>
      </p:grpSpPr>
      <p:pic>
        <p:nvPicPr>
          <p:cNvPr id="194" name="Google Shape;194;p23" descr="Background pattern&#10;&#10;Description automatically generated"/>
          <p:cNvPicPr preferRelativeResize="0"/>
          <p:nvPr/>
        </p:nvPicPr>
        <p:blipFill rotWithShape="1">
          <a:blip r:embed="rId2">
            <a:alphaModFix amt="31000"/>
          </a:blip>
          <a:srcRect l="-312" t="93583"/>
          <a:stretch/>
        </p:blipFill>
        <p:spPr>
          <a:xfrm>
            <a:off x="0" y="6213536"/>
            <a:ext cx="10394577" cy="664947"/>
          </a:xfrm>
          <a:prstGeom prst="rect">
            <a:avLst/>
          </a:prstGeom>
          <a:noFill/>
          <a:ln>
            <a:noFill/>
          </a:ln>
        </p:spPr>
      </p:pic>
      <p:pic>
        <p:nvPicPr>
          <p:cNvPr id="195" name="Google Shape;195;p23" descr="Logo&#10;&#10;Description automatically generated"/>
          <p:cNvPicPr preferRelativeResize="0"/>
          <p:nvPr/>
        </p:nvPicPr>
        <p:blipFill rotWithShape="1">
          <a:blip r:embed="rId3">
            <a:alphaModFix/>
          </a:blip>
          <a:srcRect/>
          <a:stretch/>
        </p:blipFill>
        <p:spPr>
          <a:xfrm>
            <a:off x="233591" y="5557208"/>
            <a:ext cx="815280" cy="1119357"/>
          </a:xfrm>
          <a:prstGeom prst="rect">
            <a:avLst/>
          </a:prstGeom>
          <a:noFill/>
          <a:ln>
            <a:noFill/>
          </a:ln>
        </p:spPr>
      </p:pic>
      <p:sp>
        <p:nvSpPr>
          <p:cNvPr id="196" name="Google Shape;196;p23"/>
          <p:cNvSpPr txBox="1">
            <a:spLocks noGrp="1"/>
          </p:cNvSpPr>
          <p:nvPr>
            <p:ph type="sldNum" idx="12"/>
          </p:nvPr>
        </p:nvSpPr>
        <p:spPr>
          <a:xfrm>
            <a:off x="9119136" y="618088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97" name="Google Shape;197;p23" descr="Icon&#10;&#10;Description automatically generated"/>
          <p:cNvPicPr preferRelativeResize="0"/>
          <p:nvPr/>
        </p:nvPicPr>
        <p:blipFill rotWithShape="1">
          <a:blip r:embed="rId4">
            <a:alphaModFix/>
          </a:blip>
          <a:srcRect/>
          <a:stretch/>
        </p:blipFill>
        <p:spPr>
          <a:xfrm>
            <a:off x="11113866" y="190967"/>
            <a:ext cx="755150" cy="1194081"/>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7_Blank_logo_Cobranded">
  <p:cSld name="7_Blank_logo_Cobranded">
    <p:spTree>
      <p:nvGrpSpPr>
        <p:cNvPr id="1" name="Shape 198"/>
        <p:cNvGrpSpPr/>
        <p:nvPr/>
      </p:nvGrpSpPr>
      <p:grpSpPr>
        <a:xfrm>
          <a:off x="0" y="0"/>
          <a:ext cx="0" cy="0"/>
          <a:chOff x="0" y="0"/>
          <a:chExt cx="0" cy="0"/>
        </a:xfrm>
      </p:grpSpPr>
      <p:pic>
        <p:nvPicPr>
          <p:cNvPr id="199" name="Google Shape;199;p24" descr="Background pattern&#10;&#10;Description automatically generated"/>
          <p:cNvPicPr preferRelativeResize="0"/>
          <p:nvPr/>
        </p:nvPicPr>
        <p:blipFill rotWithShape="1">
          <a:blip r:embed="rId2">
            <a:alphaModFix amt="31000"/>
          </a:blip>
          <a:srcRect l="-312" t="93583"/>
          <a:stretch/>
        </p:blipFill>
        <p:spPr>
          <a:xfrm>
            <a:off x="0" y="6213536"/>
            <a:ext cx="10394577" cy="664947"/>
          </a:xfrm>
          <a:prstGeom prst="rect">
            <a:avLst/>
          </a:prstGeom>
          <a:noFill/>
          <a:ln>
            <a:noFill/>
          </a:ln>
        </p:spPr>
      </p:pic>
      <p:pic>
        <p:nvPicPr>
          <p:cNvPr id="200" name="Google Shape;200;p24" descr="Logo&#10;&#10;Description automatically generated"/>
          <p:cNvPicPr preferRelativeResize="0"/>
          <p:nvPr/>
        </p:nvPicPr>
        <p:blipFill rotWithShape="1">
          <a:blip r:embed="rId3">
            <a:alphaModFix/>
          </a:blip>
          <a:srcRect/>
          <a:stretch/>
        </p:blipFill>
        <p:spPr>
          <a:xfrm>
            <a:off x="233591" y="5557208"/>
            <a:ext cx="815280" cy="1119357"/>
          </a:xfrm>
          <a:prstGeom prst="rect">
            <a:avLst/>
          </a:prstGeom>
          <a:noFill/>
          <a:ln>
            <a:noFill/>
          </a:ln>
        </p:spPr>
      </p:pic>
      <p:sp>
        <p:nvSpPr>
          <p:cNvPr id="201" name="Google Shape;201;p24"/>
          <p:cNvSpPr txBox="1">
            <a:spLocks noGrp="1"/>
          </p:cNvSpPr>
          <p:nvPr>
            <p:ph type="sldNum" idx="12"/>
          </p:nvPr>
        </p:nvSpPr>
        <p:spPr>
          <a:xfrm>
            <a:off x="9119136" y="618088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02" name="Google Shape;202;p24" descr="Icon&#10;&#10;Description automatically generated"/>
          <p:cNvPicPr preferRelativeResize="0"/>
          <p:nvPr/>
        </p:nvPicPr>
        <p:blipFill rotWithShape="1">
          <a:blip r:embed="rId4">
            <a:alphaModFix/>
          </a:blip>
          <a:srcRect/>
          <a:stretch/>
        </p:blipFill>
        <p:spPr>
          <a:xfrm>
            <a:off x="11113866" y="190967"/>
            <a:ext cx="755150" cy="1194081"/>
          </a:xfrm>
          <a:prstGeom prst="rect">
            <a:avLst/>
          </a:prstGeom>
          <a:noFill/>
          <a:ln>
            <a:noFill/>
          </a:ln>
        </p:spPr>
      </p:pic>
      <p:pic>
        <p:nvPicPr>
          <p:cNvPr id="203" name="Google Shape;203;p24" descr="A picture containing logo&#10;&#10;Description automatically generated"/>
          <p:cNvPicPr preferRelativeResize="0"/>
          <p:nvPr/>
        </p:nvPicPr>
        <p:blipFill rotWithShape="1">
          <a:blip r:embed="rId5">
            <a:alphaModFix/>
          </a:blip>
          <a:srcRect/>
          <a:stretch/>
        </p:blipFill>
        <p:spPr>
          <a:xfrm>
            <a:off x="9731212" y="311990"/>
            <a:ext cx="1217526" cy="917203"/>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20A047-D009-CBF4-274C-F290B21223B2}"/>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433686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3_Photo_Light">
  <p:cSld name="03_Photo_Light">
    <p:spTree>
      <p:nvGrpSpPr>
        <p:cNvPr id="1" name="Shape 37"/>
        <p:cNvGrpSpPr/>
        <p:nvPr/>
      </p:nvGrpSpPr>
      <p:grpSpPr>
        <a:xfrm>
          <a:off x="0" y="0"/>
          <a:ext cx="0" cy="0"/>
          <a:chOff x="0" y="0"/>
          <a:chExt cx="0" cy="0"/>
        </a:xfrm>
      </p:grpSpPr>
      <p:sp>
        <p:nvSpPr>
          <p:cNvPr id="38" name="Google Shape;38;p5"/>
          <p:cNvSpPr txBox="1">
            <a:spLocks noGrp="1"/>
          </p:cNvSpPr>
          <p:nvPr>
            <p:ph type="subTitle" idx="1"/>
          </p:nvPr>
        </p:nvSpPr>
        <p:spPr>
          <a:xfrm>
            <a:off x="838200" y="557819"/>
            <a:ext cx="9144000" cy="536155"/>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1800"/>
              <a:buNone/>
              <a:defRPr sz="1800" b="1" i="0">
                <a:highlight>
                  <a:srgbClr val="FFFF00"/>
                </a:highlight>
                <a:latin typeface="Courier"/>
                <a:ea typeface="Courier"/>
                <a:cs typeface="Courier"/>
                <a:sym typeface="Courie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9" name="Google Shape;39;p5"/>
          <p:cNvSpPr txBox="1">
            <a:spLocks noGrp="1"/>
          </p:cNvSpPr>
          <p:nvPr>
            <p:ph type="body" idx="2"/>
          </p:nvPr>
        </p:nvSpPr>
        <p:spPr>
          <a:xfrm>
            <a:off x="838200" y="3723809"/>
            <a:ext cx="5239871" cy="145331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0"/>
            </a:lvl1pPr>
            <a:lvl2pPr marL="914400" lvl="1" indent="-228600" algn="l">
              <a:lnSpc>
                <a:spcPct val="90000"/>
              </a:lnSpc>
              <a:spcBef>
                <a:spcPts val="500"/>
              </a:spcBef>
              <a:spcAft>
                <a:spcPts val="0"/>
              </a:spcAft>
              <a:buClr>
                <a:schemeClr val="dk1"/>
              </a:buClr>
              <a:buSzPts val="1800"/>
              <a:buNone/>
              <a:defRPr sz="1800" b="0"/>
            </a:lvl2pPr>
            <a:lvl3pPr marL="1371600" lvl="2" indent="-228600" algn="l">
              <a:lnSpc>
                <a:spcPct val="90000"/>
              </a:lnSpc>
              <a:spcBef>
                <a:spcPts val="500"/>
              </a:spcBef>
              <a:spcAft>
                <a:spcPts val="0"/>
              </a:spcAft>
              <a:buClr>
                <a:schemeClr val="dk1"/>
              </a:buClr>
              <a:buSzPts val="1800"/>
              <a:buNone/>
              <a:defRPr sz="1800" b="0"/>
            </a:lvl3pPr>
            <a:lvl4pPr marL="1828800" lvl="3" indent="-228600" algn="l">
              <a:lnSpc>
                <a:spcPct val="90000"/>
              </a:lnSpc>
              <a:spcBef>
                <a:spcPts val="500"/>
              </a:spcBef>
              <a:spcAft>
                <a:spcPts val="0"/>
              </a:spcAft>
              <a:buClr>
                <a:schemeClr val="dk1"/>
              </a:buClr>
              <a:buSzPts val="1800"/>
              <a:buNone/>
              <a:defRPr sz="1800" b="0"/>
            </a:lvl4pPr>
            <a:lvl5pPr marL="2286000" lvl="4" indent="-228600" algn="l">
              <a:lnSpc>
                <a:spcPct val="90000"/>
              </a:lnSpc>
              <a:spcBef>
                <a:spcPts val="500"/>
              </a:spcBef>
              <a:spcAft>
                <a:spcPts val="0"/>
              </a:spcAft>
              <a:buClr>
                <a:schemeClr val="dk1"/>
              </a:buClr>
              <a:buSzPts val="1800"/>
              <a:buNone/>
              <a:defRPr sz="1800" b="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5"/>
          <p:cNvSpPr txBox="1">
            <a:spLocks noGrp="1"/>
          </p:cNvSpPr>
          <p:nvPr>
            <p:ph type="title"/>
          </p:nvPr>
        </p:nvSpPr>
        <p:spPr>
          <a:xfrm>
            <a:off x="838200" y="2363369"/>
            <a:ext cx="5257800" cy="100965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5"/>
          <p:cNvSpPr>
            <a:spLocks noGrp="1"/>
          </p:cNvSpPr>
          <p:nvPr>
            <p:ph type="pic" idx="3"/>
          </p:nvPr>
        </p:nvSpPr>
        <p:spPr>
          <a:xfrm>
            <a:off x="7166630" y="973510"/>
            <a:ext cx="4680230" cy="4678557"/>
          </a:xfrm>
          <a:prstGeom prst="ellipse">
            <a:avLst/>
          </a:prstGeom>
          <a:noFill/>
          <a:ln>
            <a:noFill/>
          </a:ln>
        </p:spPr>
      </p:sp>
      <p:sp>
        <p:nvSpPr>
          <p:cNvPr id="42" name="Google Shape;42;p5"/>
          <p:cNvSpPr/>
          <p:nvPr/>
        </p:nvSpPr>
        <p:spPr>
          <a:xfrm>
            <a:off x="6776665" y="1093974"/>
            <a:ext cx="4966447" cy="4966447"/>
          </a:xfrm>
          <a:prstGeom prst="ellipse">
            <a:avLst/>
          </a:prstGeom>
          <a:noFill/>
          <a:ln w="508000" cap="flat" cmpd="sng">
            <a:solidFill>
              <a:schemeClr val="accent1">
                <a:alpha val="67058"/>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pic>
        <p:nvPicPr>
          <p:cNvPr id="43" name="Google Shape;43;p5" descr="Shape&#10;&#10;Description automatically generated with low confidence"/>
          <p:cNvPicPr preferRelativeResize="0"/>
          <p:nvPr/>
        </p:nvPicPr>
        <p:blipFill rotWithShape="1">
          <a:blip r:embed="rId2">
            <a:alphaModFix amt="13000"/>
          </a:blip>
          <a:srcRect/>
          <a:stretch/>
        </p:blipFill>
        <p:spPr>
          <a:xfrm>
            <a:off x="11650608" y="-9245"/>
            <a:ext cx="542558" cy="6858000"/>
          </a:xfrm>
          <a:prstGeom prst="rect">
            <a:avLst/>
          </a:prstGeom>
          <a:noFill/>
          <a:ln>
            <a:noFill/>
          </a:ln>
        </p:spPr>
      </p:pic>
      <p:pic>
        <p:nvPicPr>
          <p:cNvPr id="44" name="Google Shape;44;p5" descr="Logo&#10;&#10;Description automatically generated"/>
          <p:cNvPicPr preferRelativeResize="0"/>
          <p:nvPr/>
        </p:nvPicPr>
        <p:blipFill rotWithShape="1">
          <a:blip r:embed="rId3">
            <a:alphaModFix/>
          </a:blip>
          <a:srcRect/>
          <a:stretch/>
        </p:blipFill>
        <p:spPr>
          <a:xfrm>
            <a:off x="11125580" y="114833"/>
            <a:ext cx="894433" cy="1228032"/>
          </a:xfrm>
          <a:prstGeom prst="rect">
            <a:avLst/>
          </a:prstGeom>
          <a:noFill/>
          <a:ln>
            <a:noFill/>
          </a:ln>
        </p:spPr>
      </p:pic>
      <p:pic>
        <p:nvPicPr>
          <p:cNvPr id="45" name="Google Shape;45;p5" descr="Icon&#10;&#10;Description automatically generated"/>
          <p:cNvPicPr preferRelativeResize="0"/>
          <p:nvPr/>
        </p:nvPicPr>
        <p:blipFill rotWithShape="1">
          <a:blip r:embed="rId4">
            <a:alphaModFix/>
          </a:blip>
          <a:srcRect/>
          <a:stretch/>
        </p:blipFill>
        <p:spPr>
          <a:xfrm>
            <a:off x="331693" y="5557190"/>
            <a:ext cx="703731" cy="1112775"/>
          </a:xfrm>
          <a:prstGeom prst="rect">
            <a:avLst/>
          </a:prstGeom>
          <a:noFill/>
          <a:ln>
            <a:noFill/>
          </a:ln>
        </p:spPr>
      </p:pic>
      <p:sp>
        <p:nvSpPr>
          <p:cNvPr id="46" name="Google Shape;46;p5"/>
          <p:cNvSpPr txBox="1">
            <a:spLocks noGrp="1"/>
          </p:cNvSpPr>
          <p:nvPr>
            <p:ph type="sldNum" idx="12"/>
          </p:nvPr>
        </p:nvSpPr>
        <p:spPr>
          <a:xfrm>
            <a:off x="9119136" y="618088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47"/>
        <p:cNvGrpSpPr/>
        <p:nvPr/>
      </p:nvGrpSpPr>
      <p:grpSpPr>
        <a:xfrm>
          <a:off x="0" y="0"/>
          <a:ext cx="0" cy="0"/>
          <a:chOff x="0" y="0"/>
          <a:chExt cx="0" cy="0"/>
        </a:xfrm>
      </p:grpSpPr>
      <p:pic>
        <p:nvPicPr>
          <p:cNvPr id="48" name="Google Shape;48;p6" descr="Background pattern&#10;&#10;Description automatically generated"/>
          <p:cNvPicPr preferRelativeResize="0"/>
          <p:nvPr/>
        </p:nvPicPr>
        <p:blipFill rotWithShape="1">
          <a:blip r:embed="rId2">
            <a:alphaModFix amt="31000"/>
          </a:blip>
          <a:srcRect l="-312" t="93583"/>
          <a:stretch/>
        </p:blipFill>
        <p:spPr>
          <a:xfrm>
            <a:off x="0" y="6213536"/>
            <a:ext cx="10394577" cy="664947"/>
          </a:xfrm>
          <a:prstGeom prst="rect">
            <a:avLst/>
          </a:prstGeom>
          <a:noFill/>
          <a:ln>
            <a:noFill/>
          </a:ln>
        </p:spPr>
      </p:pic>
      <p:sp>
        <p:nvSpPr>
          <p:cNvPr id="49" name="Google Shape;49;p6"/>
          <p:cNvSpPr txBox="1">
            <a:spLocks noGrp="1"/>
          </p:cNvSpPr>
          <p:nvPr>
            <p:ph type="sldNum" idx="12"/>
          </p:nvPr>
        </p:nvSpPr>
        <p:spPr>
          <a:xfrm>
            <a:off x="9119136" y="618088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4_Bar_Blue">
  <p:cSld name="04_Bar_Blue">
    <p:spTree>
      <p:nvGrpSpPr>
        <p:cNvPr id="1" name="Shape 50"/>
        <p:cNvGrpSpPr/>
        <p:nvPr/>
      </p:nvGrpSpPr>
      <p:grpSpPr>
        <a:xfrm>
          <a:off x="0" y="0"/>
          <a:ext cx="0" cy="0"/>
          <a:chOff x="0" y="0"/>
          <a:chExt cx="0" cy="0"/>
        </a:xfrm>
      </p:grpSpPr>
      <p:pic>
        <p:nvPicPr>
          <p:cNvPr id="51" name="Google Shape;51;p7" descr="Background pattern&#10;&#10;Description automatically generated"/>
          <p:cNvPicPr preferRelativeResize="0"/>
          <p:nvPr/>
        </p:nvPicPr>
        <p:blipFill rotWithShape="1">
          <a:blip r:embed="rId2">
            <a:alphaModFix amt="31000"/>
          </a:blip>
          <a:srcRect l="-312" t="93583"/>
          <a:stretch/>
        </p:blipFill>
        <p:spPr>
          <a:xfrm>
            <a:off x="0" y="6213536"/>
            <a:ext cx="10394577" cy="664947"/>
          </a:xfrm>
          <a:prstGeom prst="rect">
            <a:avLst/>
          </a:prstGeom>
          <a:noFill/>
          <a:ln>
            <a:noFill/>
          </a:ln>
        </p:spPr>
      </p:pic>
      <p:sp>
        <p:nvSpPr>
          <p:cNvPr id="52" name="Google Shape;52;p7"/>
          <p:cNvSpPr txBox="1">
            <a:spLocks noGrp="1"/>
          </p:cNvSpPr>
          <p:nvPr>
            <p:ph type="subTitle" idx="1"/>
          </p:nvPr>
        </p:nvSpPr>
        <p:spPr>
          <a:xfrm>
            <a:off x="838200" y="557819"/>
            <a:ext cx="9144000" cy="536155"/>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1800"/>
              <a:buNone/>
              <a:defRPr sz="1800" b="1" i="0">
                <a:highlight>
                  <a:srgbClr val="FFFF00"/>
                </a:highlight>
                <a:latin typeface="Courier"/>
                <a:ea typeface="Courier"/>
                <a:cs typeface="Courier"/>
                <a:sym typeface="Courie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3" name="Google Shape;53;p7"/>
          <p:cNvSpPr txBox="1">
            <a:spLocks noGrp="1"/>
          </p:cNvSpPr>
          <p:nvPr>
            <p:ph type="body" idx="2"/>
          </p:nvPr>
        </p:nvSpPr>
        <p:spPr>
          <a:xfrm>
            <a:off x="838200" y="3723809"/>
            <a:ext cx="5239871" cy="145331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0"/>
            </a:lvl1pPr>
            <a:lvl2pPr marL="914400" lvl="1" indent="-228600" algn="l">
              <a:lnSpc>
                <a:spcPct val="90000"/>
              </a:lnSpc>
              <a:spcBef>
                <a:spcPts val="500"/>
              </a:spcBef>
              <a:spcAft>
                <a:spcPts val="0"/>
              </a:spcAft>
              <a:buClr>
                <a:schemeClr val="dk1"/>
              </a:buClr>
              <a:buSzPts val="1800"/>
              <a:buNone/>
              <a:defRPr sz="1800" b="0"/>
            </a:lvl2pPr>
            <a:lvl3pPr marL="1371600" lvl="2" indent="-228600" algn="l">
              <a:lnSpc>
                <a:spcPct val="90000"/>
              </a:lnSpc>
              <a:spcBef>
                <a:spcPts val="500"/>
              </a:spcBef>
              <a:spcAft>
                <a:spcPts val="0"/>
              </a:spcAft>
              <a:buClr>
                <a:schemeClr val="dk1"/>
              </a:buClr>
              <a:buSzPts val="1800"/>
              <a:buNone/>
              <a:defRPr sz="1800" b="0"/>
            </a:lvl3pPr>
            <a:lvl4pPr marL="1828800" lvl="3" indent="-228600" algn="l">
              <a:lnSpc>
                <a:spcPct val="90000"/>
              </a:lnSpc>
              <a:spcBef>
                <a:spcPts val="500"/>
              </a:spcBef>
              <a:spcAft>
                <a:spcPts val="0"/>
              </a:spcAft>
              <a:buClr>
                <a:schemeClr val="dk1"/>
              </a:buClr>
              <a:buSzPts val="1800"/>
              <a:buNone/>
              <a:defRPr sz="1800" b="0"/>
            </a:lvl4pPr>
            <a:lvl5pPr marL="2286000" lvl="4" indent="-228600" algn="l">
              <a:lnSpc>
                <a:spcPct val="90000"/>
              </a:lnSpc>
              <a:spcBef>
                <a:spcPts val="500"/>
              </a:spcBef>
              <a:spcAft>
                <a:spcPts val="0"/>
              </a:spcAft>
              <a:buClr>
                <a:schemeClr val="dk1"/>
              </a:buClr>
              <a:buSzPts val="1800"/>
              <a:buNone/>
              <a:defRPr sz="1800" b="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7"/>
          <p:cNvSpPr txBox="1">
            <a:spLocks noGrp="1"/>
          </p:cNvSpPr>
          <p:nvPr>
            <p:ph type="title"/>
          </p:nvPr>
        </p:nvSpPr>
        <p:spPr>
          <a:xfrm>
            <a:off x="838200" y="2363369"/>
            <a:ext cx="5257800" cy="100965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5" name="Google Shape;55;p7" descr="Logo&#10;&#10;Description automatically generated"/>
          <p:cNvPicPr preferRelativeResize="0"/>
          <p:nvPr/>
        </p:nvPicPr>
        <p:blipFill rotWithShape="1">
          <a:blip r:embed="rId3">
            <a:alphaModFix/>
          </a:blip>
          <a:srcRect/>
          <a:stretch/>
        </p:blipFill>
        <p:spPr>
          <a:xfrm>
            <a:off x="233591" y="5557208"/>
            <a:ext cx="815280" cy="1119357"/>
          </a:xfrm>
          <a:prstGeom prst="rect">
            <a:avLst/>
          </a:prstGeom>
          <a:noFill/>
          <a:ln>
            <a:noFill/>
          </a:ln>
        </p:spPr>
      </p:pic>
      <p:pic>
        <p:nvPicPr>
          <p:cNvPr id="56" name="Google Shape;56;p7" descr="Icon&#10;&#10;Description automatically generated"/>
          <p:cNvPicPr preferRelativeResize="0"/>
          <p:nvPr/>
        </p:nvPicPr>
        <p:blipFill rotWithShape="1">
          <a:blip r:embed="rId4">
            <a:alphaModFix/>
          </a:blip>
          <a:srcRect/>
          <a:stretch/>
        </p:blipFill>
        <p:spPr>
          <a:xfrm>
            <a:off x="11113866" y="190967"/>
            <a:ext cx="755150" cy="1194081"/>
          </a:xfrm>
          <a:prstGeom prst="rect">
            <a:avLst/>
          </a:prstGeom>
          <a:noFill/>
          <a:ln>
            <a:noFill/>
          </a:ln>
        </p:spPr>
      </p:pic>
      <p:sp>
        <p:nvSpPr>
          <p:cNvPr id="57" name="Google Shape;57;p7"/>
          <p:cNvSpPr txBox="1">
            <a:spLocks noGrp="1"/>
          </p:cNvSpPr>
          <p:nvPr>
            <p:ph type="sldNum" idx="12"/>
          </p:nvPr>
        </p:nvSpPr>
        <p:spPr>
          <a:xfrm>
            <a:off x="9119136" y="618088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5_Caption">
  <p:cSld name="05_Caption">
    <p:spTree>
      <p:nvGrpSpPr>
        <p:cNvPr id="1" name="Shape 58"/>
        <p:cNvGrpSpPr/>
        <p:nvPr/>
      </p:nvGrpSpPr>
      <p:grpSpPr>
        <a:xfrm>
          <a:off x="0" y="0"/>
          <a:ext cx="0" cy="0"/>
          <a:chOff x="0" y="0"/>
          <a:chExt cx="0" cy="0"/>
        </a:xfrm>
      </p:grpSpPr>
      <p:pic>
        <p:nvPicPr>
          <p:cNvPr id="59" name="Google Shape;59;p8" descr="A picture containing beach&#10;&#10;Description automatically generated"/>
          <p:cNvPicPr preferRelativeResize="0"/>
          <p:nvPr/>
        </p:nvPicPr>
        <p:blipFill rotWithShape="1">
          <a:blip r:embed="rId2">
            <a:alphaModFix amt="44000"/>
          </a:blip>
          <a:srcRect l="1612" t="9705" r="957" b="8062"/>
          <a:stretch/>
        </p:blipFill>
        <p:spPr>
          <a:xfrm>
            <a:off x="-4482" y="9245"/>
            <a:ext cx="12192000" cy="6858000"/>
          </a:xfrm>
          <a:prstGeom prst="rect">
            <a:avLst/>
          </a:prstGeom>
          <a:noFill/>
          <a:ln>
            <a:noFill/>
          </a:ln>
        </p:spPr>
      </p:pic>
      <p:sp>
        <p:nvSpPr>
          <p:cNvPr id="60" name="Google Shape;60;p8"/>
          <p:cNvSpPr txBox="1">
            <a:spLocks noGrp="1"/>
          </p:cNvSpPr>
          <p:nvPr>
            <p:ph type="subTitle" idx="1"/>
          </p:nvPr>
        </p:nvSpPr>
        <p:spPr>
          <a:xfrm>
            <a:off x="838200" y="557819"/>
            <a:ext cx="5257800" cy="536155"/>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1800"/>
              <a:buNone/>
              <a:defRPr sz="1800" b="1" i="0">
                <a:solidFill>
                  <a:schemeClr val="dk1"/>
                </a:solidFill>
                <a:highlight>
                  <a:srgbClr val="FFFF00"/>
                </a:highlight>
                <a:latin typeface="Courier"/>
                <a:ea typeface="Courier"/>
                <a:cs typeface="Courier"/>
                <a:sym typeface="Courie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1" name="Google Shape;61;p8"/>
          <p:cNvSpPr txBox="1">
            <a:spLocks noGrp="1"/>
          </p:cNvSpPr>
          <p:nvPr>
            <p:ph type="body" idx="2"/>
          </p:nvPr>
        </p:nvSpPr>
        <p:spPr>
          <a:xfrm>
            <a:off x="838200" y="5092699"/>
            <a:ext cx="5239871" cy="145331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0"/>
            </a:lvl1pPr>
            <a:lvl2pPr marL="914400" lvl="1" indent="-228600" algn="l">
              <a:lnSpc>
                <a:spcPct val="90000"/>
              </a:lnSpc>
              <a:spcBef>
                <a:spcPts val="500"/>
              </a:spcBef>
              <a:spcAft>
                <a:spcPts val="0"/>
              </a:spcAft>
              <a:buClr>
                <a:schemeClr val="dk1"/>
              </a:buClr>
              <a:buSzPts val="1800"/>
              <a:buNone/>
              <a:defRPr sz="1800" b="0"/>
            </a:lvl2pPr>
            <a:lvl3pPr marL="1371600" lvl="2" indent="-228600" algn="l">
              <a:lnSpc>
                <a:spcPct val="90000"/>
              </a:lnSpc>
              <a:spcBef>
                <a:spcPts val="500"/>
              </a:spcBef>
              <a:spcAft>
                <a:spcPts val="0"/>
              </a:spcAft>
              <a:buClr>
                <a:schemeClr val="dk1"/>
              </a:buClr>
              <a:buSzPts val="1800"/>
              <a:buNone/>
              <a:defRPr sz="1800" b="0"/>
            </a:lvl3pPr>
            <a:lvl4pPr marL="1828800" lvl="3" indent="-228600" algn="l">
              <a:lnSpc>
                <a:spcPct val="90000"/>
              </a:lnSpc>
              <a:spcBef>
                <a:spcPts val="500"/>
              </a:spcBef>
              <a:spcAft>
                <a:spcPts val="0"/>
              </a:spcAft>
              <a:buClr>
                <a:schemeClr val="dk1"/>
              </a:buClr>
              <a:buSzPts val="1800"/>
              <a:buNone/>
              <a:defRPr sz="1800" b="0"/>
            </a:lvl4pPr>
            <a:lvl5pPr marL="2286000" lvl="4" indent="-228600" algn="l">
              <a:lnSpc>
                <a:spcPct val="90000"/>
              </a:lnSpc>
              <a:spcBef>
                <a:spcPts val="500"/>
              </a:spcBef>
              <a:spcAft>
                <a:spcPts val="0"/>
              </a:spcAft>
              <a:buClr>
                <a:schemeClr val="dk1"/>
              </a:buClr>
              <a:buSzPts val="1800"/>
              <a:buNone/>
              <a:defRPr sz="1800" b="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2" name="Google Shape;62;p8" descr="Background pattern&#10;&#10;Description automatically generated"/>
          <p:cNvPicPr preferRelativeResize="0"/>
          <p:nvPr/>
        </p:nvPicPr>
        <p:blipFill rotWithShape="1">
          <a:blip r:embed="rId3">
            <a:alphaModFix amt="31000"/>
          </a:blip>
          <a:srcRect l="-312" t="93583"/>
          <a:stretch/>
        </p:blipFill>
        <p:spPr>
          <a:xfrm>
            <a:off x="0" y="6213536"/>
            <a:ext cx="10394577" cy="664947"/>
          </a:xfrm>
          <a:prstGeom prst="rect">
            <a:avLst/>
          </a:prstGeom>
          <a:noFill/>
          <a:ln>
            <a:noFill/>
          </a:ln>
        </p:spPr>
      </p:pic>
      <p:pic>
        <p:nvPicPr>
          <p:cNvPr id="63" name="Google Shape;63;p8" descr="Logo&#10;&#10;Description automatically generated"/>
          <p:cNvPicPr preferRelativeResize="0"/>
          <p:nvPr/>
        </p:nvPicPr>
        <p:blipFill rotWithShape="1">
          <a:blip r:embed="rId4">
            <a:alphaModFix/>
          </a:blip>
          <a:srcRect/>
          <a:stretch/>
        </p:blipFill>
        <p:spPr>
          <a:xfrm>
            <a:off x="233591" y="5557208"/>
            <a:ext cx="815280" cy="1119357"/>
          </a:xfrm>
          <a:prstGeom prst="rect">
            <a:avLst/>
          </a:prstGeom>
          <a:noFill/>
          <a:ln>
            <a:noFill/>
          </a:ln>
        </p:spPr>
      </p:pic>
      <p:pic>
        <p:nvPicPr>
          <p:cNvPr id="64" name="Google Shape;64;p8" descr="Icon&#10;&#10;Description automatically generated"/>
          <p:cNvPicPr preferRelativeResize="0"/>
          <p:nvPr/>
        </p:nvPicPr>
        <p:blipFill rotWithShape="1">
          <a:blip r:embed="rId5">
            <a:alphaModFix/>
          </a:blip>
          <a:srcRect/>
          <a:stretch/>
        </p:blipFill>
        <p:spPr>
          <a:xfrm>
            <a:off x="11087311" y="141280"/>
            <a:ext cx="775025" cy="1228032"/>
          </a:xfrm>
          <a:prstGeom prst="rect">
            <a:avLst/>
          </a:prstGeom>
          <a:noFill/>
          <a:ln>
            <a:noFill/>
          </a:ln>
        </p:spPr>
      </p:pic>
      <p:sp>
        <p:nvSpPr>
          <p:cNvPr id="65" name="Google Shape;65;p8"/>
          <p:cNvSpPr txBox="1">
            <a:spLocks noGrp="1"/>
          </p:cNvSpPr>
          <p:nvPr>
            <p:ph type="sldNum" idx="12"/>
          </p:nvPr>
        </p:nvSpPr>
        <p:spPr>
          <a:xfrm>
            <a:off x="9119136" y="618088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Cover_Logo_Cobranded">
  <p:cSld name="1_Cover_Logo_Cobranded">
    <p:bg>
      <p:bgPr>
        <a:solidFill>
          <a:schemeClr val="lt2"/>
        </a:solidFill>
        <a:effectLst/>
      </p:bgPr>
    </p:bg>
    <p:spTree>
      <p:nvGrpSpPr>
        <p:cNvPr id="1" name="Shape 71"/>
        <p:cNvGrpSpPr/>
        <p:nvPr/>
      </p:nvGrpSpPr>
      <p:grpSpPr>
        <a:xfrm>
          <a:off x="0" y="0"/>
          <a:ext cx="0" cy="0"/>
          <a:chOff x="0" y="0"/>
          <a:chExt cx="0" cy="0"/>
        </a:xfrm>
      </p:grpSpPr>
      <p:pic>
        <p:nvPicPr>
          <p:cNvPr id="72" name="Google Shape;72;p10" descr="A picture containing beach&#10;&#10;Description automatically generated"/>
          <p:cNvPicPr preferRelativeResize="0"/>
          <p:nvPr/>
        </p:nvPicPr>
        <p:blipFill rotWithShape="1">
          <a:blip r:embed="rId2">
            <a:alphaModFix amt="44000"/>
          </a:blip>
          <a:srcRect l="1612" t="9705" r="957" b="8062"/>
          <a:stretch/>
        </p:blipFill>
        <p:spPr>
          <a:xfrm>
            <a:off x="-4482" y="9245"/>
            <a:ext cx="12192000" cy="6858000"/>
          </a:xfrm>
          <a:prstGeom prst="rect">
            <a:avLst/>
          </a:prstGeom>
          <a:noFill/>
          <a:ln>
            <a:noFill/>
          </a:ln>
        </p:spPr>
      </p:pic>
      <p:pic>
        <p:nvPicPr>
          <p:cNvPr id="73" name="Google Shape;73;p10" descr="Background pattern&#10;&#10;Description automatically generated"/>
          <p:cNvPicPr preferRelativeResize="0"/>
          <p:nvPr/>
        </p:nvPicPr>
        <p:blipFill rotWithShape="1">
          <a:blip r:embed="rId3">
            <a:alphaModFix amt="50000"/>
          </a:blip>
          <a:srcRect l="61894"/>
          <a:stretch/>
        </p:blipFill>
        <p:spPr>
          <a:xfrm>
            <a:off x="9647120" y="0"/>
            <a:ext cx="2613212" cy="6858000"/>
          </a:xfrm>
          <a:prstGeom prst="rect">
            <a:avLst/>
          </a:prstGeom>
          <a:noFill/>
          <a:ln>
            <a:noFill/>
          </a:ln>
        </p:spPr>
      </p:pic>
      <p:sp>
        <p:nvSpPr>
          <p:cNvPr id="74" name="Google Shape;74;p10"/>
          <p:cNvSpPr txBox="1">
            <a:spLocks noGrp="1"/>
          </p:cNvSpPr>
          <p:nvPr>
            <p:ph type="subTitle" idx="1"/>
          </p:nvPr>
        </p:nvSpPr>
        <p:spPr>
          <a:xfrm>
            <a:off x="602853" y="4196680"/>
            <a:ext cx="3881718" cy="536155"/>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1800"/>
              <a:buNone/>
              <a:defRPr sz="1800" b="1" i="0">
                <a:solidFill>
                  <a:schemeClr val="dk1"/>
                </a:solidFill>
                <a:latin typeface="Courier"/>
                <a:ea typeface="Courier"/>
                <a:cs typeface="Courier"/>
                <a:sym typeface="Courie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5" name="Google Shape;75;p10"/>
          <p:cNvSpPr txBox="1">
            <a:spLocks noGrp="1"/>
          </p:cNvSpPr>
          <p:nvPr>
            <p:ph type="sldNum" idx="12"/>
          </p:nvPr>
        </p:nvSpPr>
        <p:spPr>
          <a:xfrm>
            <a:off x="9119136" y="618088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6" name="Google Shape;76;p10"/>
          <p:cNvSpPr>
            <a:spLocks noGrp="1"/>
          </p:cNvSpPr>
          <p:nvPr>
            <p:ph type="pic" idx="2"/>
          </p:nvPr>
        </p:nvSpPr>
        <p:spPr>
          <a:xfrm>
            <a:off x="5106255" y="783478"/>
            <a:ext cx="3519067" cy="3517809"/>
          </a:xfrm>
          <a:prstGeom prst="ellipse">
            <a:avLst/>
          </a:prstGeom>
          <a:noFill/>
          <a:ln>
            <a:noFill/>
          </a:ln>
        </p:spPr>
      </p:sp>
      <p:sp>
        <p:nvSpPr>
          <p:cNvPr id="77" name="Google Shape;77;p10"/>
          <p:cNvSpPr/>
          <p:nvPr/>
        </p:nvSpPr>
        <p:spPr>
          <a:xfrm>
            <a:off x="5198000" y="677115"/>
            <a:ext cx="3713932" cy="3713932"/>
          </a:xfrm>
          <a:prstGeom prst="ellipse">
            <a:avLst/>
          </a:prstGeom>
          <a:noFill/>
          <a:ln w="508000" cap="flat" cmpd="sng">
            <a:solidFill>
              <a:schemeClr val="accent1">
                <a:alpha val="67058"/>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pic>
        <p:nvPicPr>
          <p:cNvPr id="78" name="Google Shape;78;p10" descr="Logo&#10;&#10;Description automatically generated"/>
          <p:cNvPicPr preferRelativeResize="0"/>
          <p:nvPr/>
        </p:nvPicPr>
        <p:blipFill rotWithShape="1">
          <a:blip r:embed="rId4">
            <a:alphaModFix/>
          </a:blip>
          <a:srcRect/>
          <a:stretch/>
        </p:blipFill>
        <p:spPr>
          <a:xfrm>
            <a:off x="4529883" y="349261"/>
            <a:ext cx="1336233" cy="1834611"/>
          </a:xfrm>
          <a:prstGeom prst="rect">
            <a:avLst/>
          </a:prstGeom>
          <a:noFill/>
          <a:ln>
            <a:noFill/>
          </a:ln>
        </p:spPr>
      </p:pic>
      <p:pic>
        <p:nvPicPr>
          <p:cNvPr id="79" name="Google Shape;79;p10" descr="Icon&#10;&#10;Description automatically generated"/>
          <p:cNvPicPr preferRelativeResize="0"/>
          <p:nvPr/>
        </p:nvPicPr>
        <p:blipFill rotWithShape="1">
          <a:blip r:embed="rId5">
            <a:alphaModFix/>
          </a:blip>
          <a:srcRect/>
          <a:stretch/>
        </p:blipFill>
        <p:spPr>
          <a:xfrm>
            <a:off x="8028644" y="158640"/>
            <a:ext cx="3808535" cy="6022245"/>
          </a:xfrm>
          <a:prstGeom prst="rect">
            <a:avLst/>
          </a:prstGeom>
          <a:noFill/>
          <a:ln>
            <a:noFill/>
          </a:ln>
        </p:spPr>
      </p:pic>
      <p:sp>
        <p:nvSpPr>
          <p:cNvPr id="80" name="Google Shape;80;p10"/>
          <p:cNvSpPr txBox="1">
            <a:spLocks noGrp="1"/>
          </p:cNvSpPr>
          <p:nvPr>
            <p:ph type="title"/>
          </p:nvPr>
        </p:nvSpPr>
        <p:spPr>
          <a:xfrm>
            <a:off x="610699" y="1997825"/>
            <a:ext cx="3881718" cy="100965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1" name="Google Shape;81;p10" descr="Logo&#10;&#10;Description automatically generated"/>
          <p:cNvPicPr preferRelativeResize="0"/>
          <p:nvPr/>
        </p:nvPicPr>
        <p:blipFill rotWithShape="1">
          <a:blip r:embed="rId6">
            <a:alphaModFix/>
          </a:blip>
          <a:srcRect/>
          <a:stretch/>
        </p:blipFill>
        <p:spPr>
          <a:xfrm>
            <a:off x="491850" y="541109"/>
            <a:ext cx="1452379" cy="109554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Cover_Logo_Only">
  <p:cSld name="2_Cover_Logo_Only">
    <p:bg>
      <p:bgPr>
        <a:solidFill>
          <a:schemeClr val="lt2"/>
        </a:solidFill>
        <a:effectLst/>
      </p:bgPr>
    </p:bg>
    <p:spTree>
      <p:nvGrpSpPr>
        <p:cNvPr id="1" name="Shape 82"/>
        <p:cNvGrpSpPr/>
        <p:nvPr/>
      </p:nvGrpSpPr>
      <p:grpSpPr>
        <a:xfrm>
          <a:off x="0" y="0"/>
          <a:ext cx="0" cy="0"/>
          <a:chOff x="0" y="0"/>
          <a:chExt cx="0" cy="0"/>
        </a:xfrm>
      </p:grpSpPr>
      <p:pic>
        <p:nvPicPr>
          <p:cNvPr id="83" name="Google Shape;83;p11" descr="A picture containing beach&#10;&#10;Description automatically generated"/>
          <p:cNvPicPr preferRelativeResize="0"/>
          <p:nvPr/>
        </p:nvPicPr>
        <p:blipFill rotWithShape="1">
          <a:blip r:embed="rId2">
            <a:alphaModFix amt="44000"/>
          </a:blip>
          <a:srcRect l="1612" t="9705" r="957" b="8062"/>
          <a:stretch/>
        </p:blipFill>
        <p:spPr>
          <a:xfrm>
            <a:off x="-4482" y="9245"/>
            <a:ext cx="12192000" cy="6858000"/>
          </a:xfrm>
          <a:prstGeom prst="rect">
            <a:avLst/>
          </a:prstGeom>
          <a:noFill/>
          <a:ln>
            <a:noFill/>
          </a:ln>
        </p:spPr>
      </p:pic>
      <p:pic>
        <p:nvPicPr>
          <p:cNvPr id="84" name="Google Shape;84;p11" descr="Background pattern&#10;&#10;Description automatically generated"/>
          <p:cNvPicPr preferRelativeResize="0"/>
          <p:nvPr/>
        </p:nvPicPr>
        <p:blipFill rotWithShape="1">
          <a:blip r:embed="rId3">
            <a:alphaModFix amt="50000"/>
          </a:blip>
          <a:srcRect l="61894"/>
          <a:stretch/>
        </p:blipFill>
        <p:spPr>
          <a:xfrm rot="5400000">
            <a:off x="7494617" y="2302890"/>
            <a:ext cx="2613212" cy="6858000"/>
          </a:xfrm>
          <a:prstGeom prst="rect">
            <a:avLst/>
          </a:prstGeom>
          <a:noFill/>
          <a:ln>
            <a:noFill/>
          </a:ln>
        </p:spPr>
      </p:pic>
      <p:sp>
        <p:nvSpPr>
          <p:cNvPr id="85" name="Google Shape;85;p11"/>
          <p:cNvSpPr txBox="1">
            <a:spLocks noGrp="1"/>
          </p:cNvSpPr>
          <p:nvPr>
            <p:ph type="subTitle" idx="1"/>
          </p:nvPr>
        </p:nvSpPr>
        <p:spPr>
          <a:xfrm>
            <a:off x="602853" y="4196680"/>
            <a:ext cx="3881718" cy="536155"/>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1800"/>
              <a:buNone/>
              <a:defRPr sz="1800" b="1" i="0">
                <a:solidFill>
                  <a:schemeClr val="dk1"/>
                </a:solidFill>
                <a:latin typeface="Courier"/>
                <a:ea typeface="Courier"/>
                <a:cs typeface="Courier"/>
                <a:sym typeface="Courie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6" name="Google Shape;86;p11"/>
          <p:cNvSpPr txBox="1">
            <a:spLocks noGrp="1"/>
          </p:cNvSpPr>
          <p:nvPr>
            <p:ph type="sldNum" idx="12"/>
          </p:nvPr>
        </p:nvSpPr>
        <p:spPr>
          <a:xfrm>
            <a:off x="9119136" y="618088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87" name="Google Shape;87;p11" descr="Logo&#10;&#10;Description automatically generated"/>
          <p:cNvPicPr preferRelativeResize="0"/>
          <p:nvPr/>
        </p:nvPicPr>
        <p:blipFill rotWithShape="1">
          <a:blip r:embed="rId4">
            <a:alphaModFix/>
          </a:blip>
          <a:srcRect/>
          <a:stretch/>
        </p:blipFill>
        <p:spPr>
          <a:xfrm>
            <a:off x="491850" y="5030401"/>
            <a:ext cx="1103889" cy="1515609"/>
          </a:xfrm>
          <a:prstGeom prst="rect">
            <a:avLst/>
          </a:prstGeom>
          <a:noFill/>
          <a:ln>
            <a:noFill/>
          </a:ln>
        </p:spPr>
      </p:pic>
      <p:pic>
        <p:nvPicPr>
          <p:cNvPr id="88" name="Google Shape;88;p11" descr="Icon&#10;&#10;Description automatically generated"/>
          <p:cNvPicPr preferRelativeResize="0"/>
          <p:nvPr/>
        </p:nvPicPr>
        <p:blipFill rotWithShape="1">
          <a:blip r:embed="rId5">
            <a:alphaModFix/>
          </a:blip>
          <a:srcRect/>
          <a:stretch/>
        </p:blipFill>
        <p:spPr>
          <a:xfrm>
            <a:off x="6616650" y="-311990"/>
            <a:ext cx="4337076" cy="6858000"/>
          </a:xfrm>
          <a:prstGeom prst="rect">
            <a:avLst/>
          </a:prstGeom>
          <a:noFill/>
          <a:ln>
            <a:noFill/>
          </a:ln>
        </p:spPr>
      </p:pic>
      <p:sp>
        <p:nvSpPr>
          <p:cNvPr id="89" name="Google Shape;89;p11"/>
          <p:cNvSpPr txBox="1">
            <a:spLocks noGrp="1"/>
          </p:cNvSpPr>
          <p:nvPr>
            <p:ph type="title"/>
          </p:nvPr>
        </p:nvSpPr>
        <p:spPr>
          <a:xfrm>
            <a:off x="610699" y="2087851"/>
            <a:ext cx="3881718" cy="100965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90" name="Google Shape;90;p11" descr="Logo&#10;&#10;Description automatically generated"/>
          <p:cNvPicPr preferRelativeResize="0"/>
          <p:nvPr/>
        </p:nvPicPr>
        <p:blipFill rotWithShape="1">
          <a:blip r:embed="rId6">
            <a:alphaModFix/>
          </a:blip>
          <a:srcRect/>
          <a:stretch/>
        </p:blipFill>
        <p:spPr>
          <a:xfrm>
            <a:off x="491850" y="541109"/>
            <a:ext cx="1452379" cy="109554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1_Title_Vertical">
  <p:cSld name="01_Title_Vertical">
    <p:bg>
      <p:bgPr>
        <a:solidFill>
          <a:schemeClr val="lt2"/>
        </a:solidFill>
        <a:effectLst/>
      </p:bgPr>
    </p:bg>
    <p:spTree>
      <p:nvGrpSpPr>
        <p:cNvPr id="1" name="Shape 91"/>
        <p:cNvGrpSpPr/>
        <p:nvPr/>
      </p:nvGrpSpPr>
      <p:grpSpPr>
        <a:xfrm>
          <a:off x="0" y="0"/>
          <a:ext cx="0" cy="0"/>
          <a:chOff x="0" y="0"/>
          <a:chExt cx="0" cy="0"/>
        </a:xfrm>
      </p:grpSpPr>
      <p:pic>
        <p:nvPicPr>
          <p:cNvPr id="92" name="Google Shape;92;p12" descr="A picture containing beach&#10;&#10;Description automatically generated"/>
          <p:cNvPicPr preferRelativeResize="0"/>
          <p:nvPr/>
        </p:nvPicPr>
        <p:blipFill rotWithShape="1">
          <a:blip r:embed="rId2">
            <a:alphaModFix amt="44000"/>
          </a:blip>
          <a:srcRect l="1612" t="9705" r="957" b="8062"/>
          <a:stretch/>
        </p:blipFill>
        <p:spPr>
          <a:xfrm>
            <a:off x="-4482" y="9245"/>
            <a:ext cx="12192000" cy="6858000"/>
          </a:xfrm>
          <a:prstGeom prst="rect">
            <a:avLst/>
          </a:prstGeom>
          <a:noFill/>
          <a:ln>
            <a:noFill/>
          </a:ln>
        </p:spPr>
      </p:pic>
      <p:sp>
        <p:nvSpPr>
          <p:cNvPr id="93" name="Google Shape;93;p12"/>
          <p:cNvSpPr txBox="1">
            <a:spLocks noGrp="1"/>
          </p:cNvSpPr>
          <p:nvPr>
            <p:ph type="subTitle" idx="1"/>
          </p:nvPr>
        </p:nvSpPr>
        <p:spPr>
          <a:xfrm>
            <a:off x="4415117" y="2541944"/>
            <a:ext cx="5414682" cy="536155"/>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1800"/>
              <a:buNone/>
              <a:defRPr sz="1800" b="1" i="0">
                <a:latin typeface="Courier"/>
                <a:ea typeface="Courier"/>
                <a:cs typeface="Courier"/>
                <a:sym typeface="Courie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94" name="Google Shape;94;p12" descr="Background pattern&#10;&#10;Description automatically generated"/>
          <p:cNvPicPr preferRelativeResize="0"/>
          <p:nvPr/>
        </p:nvPicPr>
        <p:blipFill rotWithShape="1">
          <a:blip r:embed="rId3">
            <a:alphaModFix/>
          </a:blip>
          <a:srcRect l="61894"/>
          <a:stretch/>
        </p:blipFill>
        <p:spPr>
          <a:xfrm>
            <a:off x="0" y="0"/>
            <a:ext cx="2613212" cy="6858000"/>
          </a:xfrm>
          <a:prstGeom prst="rect">
            <a:avLst/>
          </a:prstGeom>
          <a:noFill/>
          <a:ln>
            <a:noFill/>
          </a:ln>
        </p:spPr>
      </p:pic>
      <p:sp>
        <p:nvSpPr>
          <p:cNvPr id="95" name="Google Shape;95;p12"/>
          <p:cNvSpPr txBox="1">
            <a:spLocks noGrp="1"/>
          </p:cNvSpPr>
          <p:nvPr>
            <p:ph type="body" idx="2"/>
          </p:nvPr>
        </p:nvSpPr>
        <p:spPr>
          <a:xfrm rot="5400000">
            <a:off x="-1391396" y="1512424"/>
            <a:ext cx="6736973" cy="3954183"/>
          </a:xfrm>
          <a:prstGeom prst="rect">
            <a:avLst/>
          </a:prstGeom>
          <a:noFill/>
          <a:ln>
            <a:noFill/>
          </a:ln>
        </p:spPr>
        <p:txBody>
          <a:bodyPr spcFirstLastPara="1" wrap="square" lIns="91425" tIns="45700" rIns="91425" bIns="45700" anchor="t" anchorCtr="0">
            <a:noAutofit/>
          </a:bodyPr>
          <a:lstStyle>
            <a:lvl1pPr marL="457200" lvl="0" indent="-228600" algn="l">
              <a:lnSpc>
                <a:spcPct val="75000"/>
              </a:lnSpc>
              <a:spcBef>
                <a:spcPts val="1000"/>
              </a:spcBef>
              <a:spcAft>
                <a:spcPts val="0"/>
              </a:spcAft>
              <a:buClr>
                <a:schemeClr val="dk2"/>
              </a:buClr>
              <a:buSzPts val="10000"/>
              <a:buNone/>
              <a:defRPr sz="10000">
                <a:solidFill>
                  <a:schemeClr val="dk2"/>
                </a:solidFill>
                <a:latin typeface="Impact"/>
                <a:ea typeface="Impact"/>
                <a:cs typeface="Impact"/>
                <a:sym typeface="Impac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12"/>
          <p:cNvSpPr txBox="1">
            <a:spLocks noGrp="1"/>
          </p:cNvSpPr>
          <p:nvPr>
            <p:ph type="title"/>
          </p:nvPr>
        </p:nvSpPr>
        <p:spPr>
          <a:xfrm>
            <a:off x="4415116" y="3275076"/>
            <a:ext cx="6786283" cy="100965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4400"/>
              <a:buFont typeface="Courier"/>
              <a:buNone/>
              <a:defRPr>
                <a:solidFill>
                  <a:schemeClr val="dk1"/>
                </a:solidFill>
                <a:highlight>
                  <a:srgbClr val="FFFF00"/>
                </a:highlight>
                <a:latin typeface="Courier"/>
                <a:ea typeface="Courier"/>
                <a:cs typeface="Courier"/>
                <a:sym typeface="Couri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97" name="Google Shape;97;p12" descr="Icon&#10;&#10;Description automatically generated"/>
          <p:cNvPicPr preferRelativeResize="0"/>
          <p:nvPr/>
        </p:nvPicPr>
        <p:blipFill rotWithShape="1">
          <a:blip r:embed="rId4">
            <a:alphaModFix/>
          </a:blip>
          <a:srcRect/>
          <a:stretch/>
        </p:blipFill>
        <p:spPr>
          <a:xfrm>
            <a:off x="11087311" y="74045"/>
            <a:ext cx="775025" cy="1228032"/>
          </a:xfrm>
          <a:prstGeom prst="rect">
            <a:avLst/>
          </a:prstGeom>
          <a:noFill/>
          <a:ln>
            <a:noFill/>
          </a:ln>
        </p:spPr>
      </p:pic>
      <p:pic>
        <p:nvPicPr>
          <p:cNvPr id="98" name="Google Shape;98;p12" descr="Logo&#10;&#10;Description automatically generated"/>
          <p:cNvPicPr preferRelativeResize="0"/>
          <p:nvPr/>
        </p:nvPicPr>
        <p:blipFill rotWithShape="1">
          <a:blip r:embed="rId5">
            <a:alphaModFix/>
          </a:blip>
          <a:srcRect/>
          <a:stretch/>
        </p:blipFill>
        <p:spPr>
          <a:xfrm>
            <a:off x="233591" y="5557208"/>
            <a:ext cx="815280" cy="1119357"/>
          </a:xfrm>
          <a:prstGeom prst="rect">
            <a:avLst/>
          </a:prstGeom>
          <a:noFill/>
          <a:ln>
            <a:noFill/>
          </a:ln>
        </p:spPr>
      </p:pic>
      <p:sp>
        <p:nvSpPr>
          <p:cNvPr id="99" name="Google Shape;99;p12"/>
          <p:cNvSpPr txBox="1">
            <a:spLocks noGrp="1"/>
          </p:cNvSpPr>
          <p:nvPr>
            <p:ph type="sldNum" idx="12"/>
          </p:nvPr>
        </p:nvSpPr>
        <p:spPr>
          <a:xfrm>
            <a:off x="9119136" y="618088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681037"/>
            <a:ext cx="10515600" cy="1009651"/>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400"/>
              <a:buFont typeface="Verdana"/>
              <a:buNone/>
              <a:defRPr sz="4400" b="1"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Verdana"/>
                <a:ea typeface="Verdana"/>
                <a:cs typeface="Verdana"/>
                <a:sym typeface="Verdana"/>
              </a:defRPr>
            </a:lvl1pPr>
            <a:lvl2pPr marL="914400" marR="0" lvl="1"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2pPr>
            <a:lvl3pPr marL="1371600" marR="0" lvl="2"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Verdana"/>
                <a:ea typeface="Verdana"/>
                <a:cs typeface="Verdana"/>
                <a:sym typeface="Verdana"/>
              </a:defRPr>
            </a:lvl3pPr>
            <a:lvl4pPr marL="1828800" marR="0" lvl="3"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Verdana"/>
                <a:ea typeface="Verdana"/>
                <a:cs typeface="Verdana"/>
                <a:sym typeface="Verdana"/>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8" name="Google Shape;8;p1"/>
          <p:cNvSpPr txBox="1">
            <a:spLocks noGrp="1"/>
          </p:cNvSpPr>
          <p:nvPr>
            <p:ph type="sldNum" idx="12"/>
          </p:nvPr>
        </p:nvSpPr>
        <p:spPr>
          <a:xfrm>
            <a:off x="9229165" y="631190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1"/>
                </a:solidFill>
                <a:latin typeface="Impact"/>
                <a:ea typeface="Impact"/>
                <a:cs typeface="Impact"/>
                <a:sym typeface="Impact"/>
              </a:defRPr>
            </a:lvl1pPr>
            <a:lvl2pPr marL="0" marR="0" lvl="1" indent="0" algn="r" rtl="0">
              <a:spcBef>
                <a:spcPts val="0"/>
              </a:spcBef>
              <a:buNone/>
              <a:defRPr sz="1200" b="0" i="0" u="none" strike="noStrike" cap="none">
                <a:solidFill>
                  <a:schemeClr val="dk1"/>
                </a:solidFill>
                <a:latin typeface="Impact"/>
                <a:ea typeface="Impact"/>
                <a:cs typeface="Impact"/>
                <a:sym typeface="Impact"/>
              </a:defRPr>
            </a:lvl2pPr>
            <a:lvl3pPr marL="0" marR="0" lvl="2" indent="0" algn="r" rtl="0">
              <a:spcBef>
                <a:spcPts val="0"/>
              </a:spcBef>
              <a:buNone/>
              <a:defRPr sz="1200" b="0" i="0" u="none" strike="noStrike" cap="none">
                <a:solidFill>
                  <a:schemeClr val="dk1"/>
                </a:solidFill>
                <a:latin typeface="Impact"/>
                <a:ea typeface="Impact"/>
                <a:cs typeface="Impact"/>
                <a:sym typeface="Impact"/>
              </a:defRPr>
            </a:lvl3pPr>
            <a:lvl4pPr marL="0" marR="0" lvl="3" indent="0" algn="r" rtl="0">
              <a:spcBef>
                <a:spcPts val="0"/>
              </a:spcBef>
              <a:buNone/>
              <a:defRPr sz="1200" b="0" i="0" u="none" strike="noStrike" cap="none">
                <a:solidFill>
                  <a:schemeClr val="dk1"/>
                </a:solidFill>
                <a:latin typeface="Impact"/>
                <a:ea typeface="Impact"/>
                <a:cs typeface="Impact"/>
                <a:sym typeface="Impact"/>
              </a:defRPr>
            </a:lvl4pPr>
            <a:lvl5pPr marL="0" marR="0" lvl="4" indent="0" algn="r" rtl="0">
              <a:spcBef>
                <a:spcPts val="0"/>
              </a:spcBef>
              <a:buNone/>
              <a:defRPr sz="1200" b="0" i="0" u="none" strike="noStrike" cap="none">
                <a:solidFill>
                  <a:schemeClr val="dk1"/>
                </a:solidFill>
                <a:latin typeface="Impact"/>
                <a:ea typeface="Impact"/>
                <a:cs typeface="Impact"/>
                <a:sym typeface="Impact"/>
              </a:defRPr>
            </a:lvl5pPr>
            <a:lvl6pPr marL="0" marR="0" lvl="5" indent="0" algn="r" rtl="0">
              <a:spcBef>
                <a:spcPts val="0"/>
              </a:spcBef>
              <a:buNone/>
              <a:defRPr sz="1200" b="0" i="0" u="none" strike="noStrike" cap="none">
                <a:solidFill>
                  <a:schemeClr val="dk1"/>
                </a:solidFill>
                <a:latin typeface="Impact"/>
                <a:ea typeface="Impact"/>
                <a:cs typeface="Impact"/>
                <a:sym typeface="Impact"/>
              </a:defRPr>
            </a:lvl6pPr>
            <a:lvl7pPr marL="0" marR="0" lvl="6" indent="0" algn="r" rtl="0">
              <a:spcBef>
                <a:spcPts val="0"/>
              </a:spcBef>
              <a:buNone/>
              <a:defRPr sz="1200" b="0" i="0" u="none" strike="noStrike" cap="none">
                <a:solidFill>
                  <a:schemeClr val="dk1"/>
                </a:solidFill>
                <a:latin typeface="Impact"/>
                <a:ea typeface="Impact"/>
                <a:cs typeface="Impact"/>
                <a:sym typeface="Impact"/>
              </a:defRPr>
            </a:lvl7pPr>
            <a:lvl8pPr marL="0" marR="0" lvl="7" indent="0" algn="r" rtl="0">
              <a:spcBef>
                <a:spcPts val="0"/>
              </a:spcBef>
              <a:buNone/>
              <a:defRPr sz="1200" b="0" i="0" u="none" strike="noStrike" cap="none">
                <a:solidFill>
                  <a:schemeClr val="dk1"/>
                </a:solidFill>
                <a:latin typeface="Impact"/>
                <a:ea typeface="Impact"/>
                <a:cs typeface="Impact"/>
                <a:sym typeface="Impact"/>
              </a:defRPr>
            </a:lvl8pPr>
            <a:lvl9pPr marL="0" marR="0" lvl="8" indent="0" algn="r" rtl="0">
              <a:spcBef>
                <a:spcPts val="0"/>
              </a:spcBef>
              <a:buNone/>
              <a:defRPr sz="1200" b="0" i="0" u="none" strike="noStrike" cap="none">
                <a:solidFill>
                  <a:schemeClr val="dk1"/>
                </a:solidFill>
                <a:latin typeface="Impact"/>
                <a:ea typeface="Impact"/>
                <a:cs typeface="Impact"/>
                <a:sym typeface="Impact"/>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7" r:id="rId3"/>
    <p:sldLayoutId id="2147483678" r:id="rId4"/>
    <p:sldLayoutId id="2147483679" r:id="rId5"/>
    <p:sldLayoutId id="2147483680" r:id="rId6"/>
    <p:sldLayoutId id="2147483682" r:id="rId7"/>
    <p:sldLayoutId id="2147483683" r:id="rId8"/>
    <p:sldLayoutId id="2147483684" r:id="rId9"/>
    <p:sldLayoutId id="2147483685"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2"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18/10/relationships/comments" Target="../comments/modernComment_16D_8BFE1090.xml"/><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video" Target="https://ecoact.sharepoint.com/sites/Marketing/_layouts/15/stream.aspx?id=/sites/Marketing/Shared%20Documents/Transportation/EVs/2024/Popular%20Evs%20Video/Popular-Evs-2023_v1.mp4&amp;ga=1&amp;referrer=StreamWebApp.Web&amp;referrerScenario=AddressBarCopied.view" TargetMode="External"/><Relationship Id="rId5" Type="http://schemas.openxmlformats.org/officeDocument/2006/relationships/image" Target="../media/image45.jpe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hyperlink" Target="https://www.plugshare.co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image" Target="../media/image2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7" Type="http://schemas.microsoft.com/office/2007/relationships/hdphoto" Target="../media/hdphoto1.wdp"/><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66.jpeg"/></Relationships>
</file>

<file path=ppt/slides/_rels/slide26.xml.rels><?xml version="1.0" encoding="UTF-8" standalone="yes"?>
<Relationships xmlns="http://schemas.openxmlformats.org/package/2006/relationships"><Relationship Id="rId3" Type="http://schemas.openxmlformats.org/officeDocument/2006/relationships/hyperlink" Target="https://evrebates.pge.com/program-requirements" TargetMode="External"/><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0.png"/><Relationship Id="rId7"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image" Target="../media/image55.png"/><Relationship Id="rId5" Type="http://schemas.openxmlformats.org/officeDocument/2006/relationships/image" Target="../media/image71.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hyperlink" Target="mailto:info@accesscleanca.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hyperlink" Target="https://cleanvehicles.cudlautosmart.com/" TargetMode="External"/><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hyperlink" Target="https://www.electricforall.org/which-car-is-right/" TargetMode="External"/><Relationship Id="rId5" Type="http://schemas.openxmlformats.org/officeDocument/2006/relationships/image" Target="../media/image79.png"/><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hyperlink" Target="mailto:Care@accesscleanca.org" TargetMode="External"/><Relationship Id="rId2" Type="http://schemas.openxmlformats.org/officeDocument/2006/relationships/notesSlide" Target="../notesSlides/notesSlide34.xml"/><Relationship Id="rId1" Type="http://schemas.openxmlformats.org/officeDocument/2006/relationships/slideLayout" Target="../slideLayouts/slideLayout14.xml"/><Relationship Id="rId5" Type="http://schemas.openxmlformats.org/officeDocument/2006/relationships/image" Target="../media/image56.png"/><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hyperlink" Target="mailto:Kalia.Garbe@ecoact.org" TargetMode="External"/><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hyperlink" Target="mailto:Jordynn.dorado@ecoact.org"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www.bar.ca.gov/Consumer/Consumer_Assistance_Program/Vehicle_Retirement_1500" TargetMode="External"/><Relationship Id="rId3" Type="http://schemas.openxmlformats.org/officeDocument/2006/relationships/hyperlink" Target="https://communityhdc.org/dcap/#:~:text=What%20is%20DCAP%3F,financing%20of%20up%20to%20%2420%2C000" TargetMode="External"/><Relationship Id="rId7" Type="http://schemas.openxmlformats.org/officeDocument/2006/relationships/hyperlink" Target="https://3cenergy.org/rebates/electrify-your-ride-residential/" TargetMode="External"/><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hyperlink" Target="https://www.mbard.org/electric-vehicle-incentive-program" TargetMode="External"/><Relationship Id="rId5" Type="http://schemas.openxmlformats.org/officeDocument/2006/relationships/hyperlink" Target="https://cleanvehiclerebate.org/eng/ev/incentives" TargetMode="External"/><Relationship Id="rId10" Type="http://schemas.openxmlformats.org/officeDocument/2006/relationships/image" Target="../media/image19.png"/><Relationship Id="rId4" Type="http://schemas.openxmlformats.org/officeDocument/2006/relationships/hyperlink" Target="https://cleanfuelreward.com/" TargetMode="External"/><Relationship Id="rId9" Type="http://schemas.openxmlformats.org/officeDocument/2006/relationships/hyperlink" Target="https://www.irs.gov/businesses/irc-30d-new-qualified-plug-in-electric-drive-motor-vehicle-credit"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tags" Target="../tags/tag4.xml"/><Relationship Id="rId7" Type="http://schemas.openxmlformats.org/officeDocument/2006/relationships/image" Target="../media/image81.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22.xml"/><Relationship Id="rId5" Type="http://schemas.openxmlformats.org/officeDocument/2006/relationships/tags" Target="../tags/tag6.xml"/><Relationship Id="rId4" Type="http://schemas.openxmlformats.org/officeDocument/2006/relationships/tags" Target="../tags/tag5.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microsoft.com/office/2018/10/relationships/comments" Target="../comments/modernComment_156_FC7F81F6.xml"/><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10" name="Google Shape;210;p25"/>
          <p:cNvSpPr txBox="1">
            <a:spLocks noGrp="1"/>
          </p:cNvSpPr>
          <p:nvPr>
            <p:ph type="title"/>
          </p:nvPr>
        </p:nvSpPr>
        <p:spPr>
          <a:xfrm>
            <a:off x="395925" y="2039175"/>
            <a:ext cx="4494000" cy="2768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166037"/>
              <a:buFont typeface="Verdana"/>
              <a:buNone/>
            </a:pPr>
            <a:r>
              <a:rPr lang="en-US" sz="2650" b="0">
                <a:solidFill>
                  <a:schemeClr val="dk2"/>
                </a:solidFill>
                <a:latin typeface="Impact"/>
                <a:ea typeface="Impact"/>
                <a:cs typeface="Impact"/>
                <a:sym typeface="Impact"/>
              </a:rPr>
              <a:t>VIRTUAL ASSISTANCE</a:t>
            </a:r>
            <a:endParaRPr lang="en-US" sz="2650" b="0">
              <a:solidFill>
                <a:schemeClr val="dk2"/>
              </a:solidFill>
            </a:endParaRPr>
          </a:p>
          <a:p>
            <a:pPr>
              <a:buSzPct val="73333"/>
            </a:pPr>
            <a:r>
              <a:rPr lang="en-US" sz="6000" b="0">
                <a:latin typeface="Impact"/>
                <a:ea typeface="Impact"/>
                <a:cs typeface="Impact"/>
                <a:sym typeface="Impact"/>
              </a:rPr>
              <a:t>Affordable EV Webinar</a:t>
            </a:r>
            <a:endParaRPr lang="en-US" sz="6000" b="0">
              <a:latin typeface="Impact"/>
              <a:ea typeface="Impact"/>
              <a:cs typeface="Impac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42" descr="A car parked in a parking lot&#10;&#10;Description automatically generated"/>
          <p:cNvPicPr preferRelativeResize="0"/>
          <p:nvPr/>
        </p:nvPicPr>
        <p:blipFill rotWithShape="1">
          <a:blip r:embed="rId3">
            <a:alphaModFix/>
          </a:blip>
          <a:srcRect/>
          <a:stretch/>
        </p:blipFill>
        <p:spPr>
          <a:xfrm>
            <a:off x="942098" y="2794759"/>
            <a:ext cx="2503426" cy="1488737"/>
          </a:xfrm>
          <a:prstGeom prst="rect">
            <a:avLst/>
          </a:prstGeom>
          <a:noFill/>
          <a:ln>
            <a:noFill/>
          </a:ln>
          <a:effectLst>
            <a:outerShdw dist="76200" dir="3840000" algn="ctr" rotWithShape="0">
              <a:schemeClr val="accent3"/>
            </a:outerShdw>
          </a:effectLst>
        </p:spPr>
      </p:pic>
      <p:pic>
        <p:nvPicPr>
          <p:cNvPr id="402" name="Google Shape;402;p42" descr="A picture containing water, outdoor, mountain, transport&#10;&#10;Description automatically generated"/>
          <p:cNvPicPr preferRelativeResize="0"/>
          <p:nvPr/>
        </p:nvPicPr>
        <p:blipFill rotWithShape="1">
          <a:blip r:embed="rId4">
            <a:alphaModFix/>
          </a:blip>
          <a:srcRect/>
          <a:stretch/>
        </p:blipFill>
        <p:spPr>
          <a:xfrm>
            <a:off x="4202238" y="2794775"/>
            <a:ext cx="2503427" cy="1482146"/>
          </a:xfrm>
          <a:prstGeom prst="rect">
            <a:avLst/>
          </a:prstGeom>
          <a:noFill/>
          <a:ln>
            <a:noFill/>
          </a:ln>
          <a:effectLst>
            <a:outerShdw dist="76200" dir="3900000" algn="ctr" rotWithShape="0">
              <a:schemeClr val="accent3"/>
            </a:outerShdw>
          </a:effectLst>
        </p:spPr>
      </p:pic>
      <p:pic>
        <p:nvPicPr>
          <p:cNvPr id="403" name="Google Shape;403;p42" descr="A blue car on a road&#10;&#10;Description automatically generated"/>
          <p:cNvPicPr preferRelativeResize="0"/>
          <p:nvPr/>
        </p:nvPicPr>
        <p:blipFill rotWithShape="1">
          <a:blip r:embed="rId5">
            <a:alphaModFix/>
          </a:blip>
          <a:srcRect/>
          <a:stretch/>
        </p:blipFill>
        <p:spPr>
          <a:xfrm>
            <a:off x="7386209" y="2780737"/>
            <a:ext cx="2510765" cy="1481400"/>
          </a:xfrm>
          <a:prstGeom prst="rect">
            <a:avLst/>
          </a:prstGeom>
          <a:noFill/>
          <a:ln>
            <a:noFill/>
          </a:ln>
          <a:effectLst>
            <a:outerShdw dist="76200" dir="3900000" algn="ctr" rotWithShape="0">
              <a:schemeClr val="accent3"/>
            </a:outerShdw>
          </a:effectLst>
        </p:spPr>
      </p:pic>
      <p:pic>
        <p:nvPicPr>
          <p:cNvPr id="404" name="Google Shape;404;p42"/>
          <p:cNvPicPr preferRelativeResize="0"/>
          <p:nvPr/>
        </p:nvPicPr>
        <p:blipFill rotWithShape="1">
          <a:blip r:embed="rId6">
            <a:alphaModFix/>
          </a:blip>
          <a:srcRect/>
          <a:stretch/>
        </p:blipFill>
        <p:spPr>
          <a:xfrm>
            <a:off x="4178987" y="4749803"/>
            <a:ext cx="2738216" cy="1482146"/>
          </a:xfrm>
          <a:prstGeom prst="rect">
            <a:avLst/>
          </a:prstGeom>
          <a:noFill/>
          <a:ln>
            <a:noFill/>
          </a:ln>
          <a:effectLst>
            <a:outerShdw dist="76200" dir="3900000" algn="ctr" rotWithShape="0">
              <a:schemeClr val="accent3"/>
            </a:outerShdw>
          </a:effectLst>
        </p:spPr>
      </p:pic>
      <p:pic>
        <p:nvPicPr>
          <p:cNvPr id="405" name="Google Shape;405;p42"/>
          <p:cNvPicPr preferRelativeResize="0"/>
          <p:nvPr/>
        </p:nvPicPr>
        <p:blipFill rotWithShape="1">
          <a:blip r:embed="rId7">
            <a:alphaModFix/>
          </a:blip>
          <a:srcRect/>
          <a:stretch/>
        </p:blipFill>
        <p:spPr>
          <a:xfrm>
            <a:off x="7386223" y="4749803"/>
            <a:ext cx="3233925" cy="1434930"/>
          </a:xfrm>
          <a:prstGeom prst="rect">
            <a:avLst/>
          </a:prstGeom>
          <a:noFill/>
          <a:ln>
            <a:noFill/>
          </a:ln>
          <a:effectLst>
            <a:outerShdw dist="76200" dir="3900000" algn="ctr" rotWithShape="0">
              <a:schemeClr val="accent3"/>
            </a:outerShdw>
          </a:effectLst>
        </p:spPr>
      </p:pic>
      <p:pic>
        <p:nvPicPr>
          <p:cNvPr id="406" name="Google Shape;406;p42" descr="A picture containing text, sign&#10;&#10;Description automatically generated"/>
          <p:cNvPicPr preferRelativeResize="0"/>
          <p:nvPr/>
        </p:nvPicPr>
        <p:blipFill rotWithShape="1">
          <a:blip r:embed="rId8">
            <a:alphaModFix/>
          </a:blip>
          <a:srcRect/>
          <a:stretch/>
        </p:blipFill>
        <p:spPr>
          <a:xfrm>
            <a:off x="838200" y="1644765"/>
            <a:ext cx="1583853" cy="993880"/>
          </a:xfrm>
          <a:prstGeom prst="rect">
            <a:avLst/>
          </a:prstGeom>
          <a:noFill/>
          <a:ln>
            <a:noFill/>
          </a:ln>
        </p:spPr>
      </p:pic>
      <p:sp>
        <p:nvSpPr>
          <p:cNvPr id="407" name="Google Shape;407;p42"/>
          <p:cNvSpPr txBox="1">
            <a:spLocks noGrp="1"/>
          </p:cNvSpPr>
          <p:nvPr>
            <p:ph type="subTitle" idx="1"/>
          </p:nvPr>
        </p:nvSpPr>
        <p:spPr>
          <a:xfrm>
            <a:off x="838200" y="557819"/>
            <a:ext cx="9144000" cy="536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r>
              <a:rPr lang="en-US" sz="2000" b="0">
                <a:highlight>
                  <a:srgbClr val="FFFF00"/>
                </a:highlight>
                <a:latin typeface="Impact" panose="020B0806030902050204" pitchFamily="34" charset="0"/>
              </a:rPr>
              <a:t>Purchasing Guide</a:t>
            </a:r>
            <a:endParaRPr sz="2000" b="0">
              <a:latin typeface="Impact" panose="020B0806030902050204" pitchFamily="34" charset="0"/>
            </a:endParaRPr>
          </a:p>
        </p:txBody>
      </p:sp>
      <p:sp>
        <p:nvSpPr>
          <p:cNvPr id="408" name="Google Shape;408;p42"/>
          <p:cNvSpPr txBox="1">
            <a:spLocks noGrp="1"/>
          </p:cNvSpPr>
          <p:nvPr>
            <p:ph type="body" idx="2"/>
          </p:nvPr>
        </p:nvSpPr>
        <p:spPr>
          <a:xfrm>
            <a:off x="2422050" y="1725750"/>
            <a:ext cx="3555600" cy="1009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r>
              <a:rPr lang="en-US" sz="2400" b="1">
                <a:latin typeface="Courier"/>
                <a:ea typeface="Courier"/>
                <a:cs typeface="Courier"/>
                <a:sym typeface="Courier"/>
              </a:rPr>
              <a:t>All-Battery Electric Vehicles</a:t>
            </a:r>
            <a:endParaRPr sz="2400"/>
          </a:p>
        </p:txBody>
      </p:sp>
      <p:sp>
        <p:nvSpPr>
          <p:cNvPr id="409" name="Google Shape;409;p42"/>
          <p:cNvSpPr txBox="1">
            <a:spLocks noGrp="1"/>
          </p:cNvSpPr>
          <p:nvPr>
            <p:ph type="title"/>
          </p:nvPr>
        </p:nvSpPr>
        <p:spPr>
          <a:xfrm>
            <a:off x="838200" y="911429"/>
            <a:ext cx="5257800" cy="1009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Verdana"/>
              <a:buNone/>
            </a:pPr>
            <a:r>
              <a:rPr lang="en-US"/>
              <a:t>Buying Options</a:t>
            </a:r>
            <a:endParaRPr/>
          </a:p>
        </p:txBody>
      </p:sp>
      <p:sp>
        <p:nvSpPr>
          <p:cNvPr id="410" name="Google Shape;410;p42"/>
          <p:cNvSpPr txBox="1"/>
          <p:nvPr/>
        </p:nvSpPr>
        <p:spPr>
          <a:xfrm>
            <a:off x="-1429656" y="4756404"/>
            <a:ext cx="5139600" cy="1560600"/>
          </a:xfrm>
          <a:prstGeom prst="rect">
            <a:avLst/>
          </a:prstGeom>
          <a:noFill/>
          <a:ln>
            <a:noFill/>
          </a:ln>
        </p:spPr>
        <p:txBody>
          <a:bodyPr spcFirstLastPara="1" wrap="square" lIns="91425" tIns="45700" rIns="91425" bIns="45700" anchor="t" anchorCtr="0">
            <a:spAutoFit/>
          </a:bodyPr>
          <a:lstStyle/>
          <a:p>
            <a:pPr marL="0" marR="0" lvl="0" indent="0" algn="r" rtl="0">
              <a:lnSpc>
                <a:spcPct val="90000"/>
              </a:lnSpc>
              <a:spcBef>
                <a:spcPts val="0"/>
              </a:spcBef>
              <a:spcAft>
                <a:spcPts val="0"/>
              </a:spcAft>
              <a:buNone/>
            </a:pPr>
            <a:r>
              <a:rPr lang="en-US" sz="5300">
                <a:solidFill>
                  <a:schemeClr val="dk1"/>
                </a:solidFill>
                <a:latin typeface="Impact"/>
                <a:ea typeface="Impact"/>
                <a:cs typeface="Impact"/>
                <a:sym typeface="Impact"/>
              </a:rPr>
              <a:t>ECONOMY</a:t>
            </a:r>
            <a:endParaRPr sz="5300">
              <a:solidFill>
                <a:schemeClr val="dk1"/>
              </a:solidFill>
              <a:latin typeface="Impact"/>
              <a:ea typeface="Impact"/>
              <a:cs typeface="Impact"/>
              <a:sym typeface="Impact"/>
            </a:endParaRPr>
          </a:p>
          <a:p>
            <a:pPr marL="0" marR="0" lvl="0" indent="0" algn="r" rtl="0">
              <a:lnSpc>
                <a:spcPct val="90000"/>
              </a:lnSpc>
              <a:spcBef>
                <a:spcPts val="0"/>
              </a:spcBef>
              <a:spcAft>
                <a:spcPts val="0"/>
              </a:spcAft>
              <a:buNone/>
            </a:pPr>
            <a:r>
              <a:rPr lang="en-US" sz="5300">
                <a:solidFill>
                  <a:schemeClr val="dk1"/>
                </a:solidFill>
                <a:latin typeface="Impact"/>
                <a:ea typeface="Impact"/>
                <a:cs typeface="Impact"/>
                <a:sym typeface="Impact"/>
              </a:rPr>
              <a:t>MODELS</a:t>
            </a:r>
            <a:endParaRPr sz="5300"/>
          </a:p>
        </p:txBody>
      </p:sp>
      <p:sp>
        <p:nvSpPr>
          <p:cNvPr id="411" name="Google Shape;411;p42"/>
          <p:cNvSpPr txBox="1"/>
          <p:nvPr/>
        </p:nvSpPr>
        <p:spPr>
          <a:xfrm>
            <a:off x="838201" y="4335300"/>
            <a:ext cx="2631667"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Verdana"/>
                <a:ea typeface="Verdana"/>
                <a:cs typeface="Verdana"/>
                <a:sym typeface="Verdana"/>
              </a:rPr>
              <a:t>Nissan Leaf    </a:t>
            </a:r>
            <a:endParaRPr sz="1800">
              <a:solidFill>
                <a:schemeClr val="dk1"/>
              </a:solidFill>
              <a:latin typeface="Verdana"/>
              <a:ea typeface="Verdana"/>
              <a:cs typeface="Verdana"/>
              <a:sym typeface="Verdana"/>
            </a:endParaRPr>
          </a:p>
        </p:txBody>
      </p:sp>
      <p:sp>
        <p:nvSpPr>
          <p:cNvPr id="412" name="Google Shape;412;p42"/>
          <p:cNvSpPr txBox="1"/>
          <p:nvPr/>
        </p:nvSpPr>
        <p:spPr>
          <a:xfrm>
            <a:off x="4062453" y="4193671"/>
            <a:ext cx="2854750" cy="471884"/>
          </a:xfrm>
          <a:prstGeom prst="rect">
            <a:avLst/>
          </a:prstGeom>
          <a:noFill/>
          <a:ln>
            <a:noFill/>
          </a:ln>
        </p:spPr>
        <p:txBody>
          <a:bodyPr spcFirstLastPara="1" wrap="square" lIns="91425" tIns="45700" rIns="91425" bIns="45700" anchor="t" anchorCtr="0">
            <a:spAutoFit/>
          </a:bodyPr>
          <a:lstStyle/>
          <a:p>
            <a:pPr marL="0" marR="0" lvl="0" indent="0" algn="l" rtl="0">
              <a:spcBef>
                <a:spcPts val="800"/>
              </a:spcBef>
              <a:spcAft>
                <a:spcPts val="0"/>
              </a:spcAft>
              <a:buNone/>
            </a:pPr>
            <a:r>
              <a:rPr lang="en-US" sz="1800">
                <a:solidFill>
                  <a:schemeClr val="dk1"/>
                </a:solidFill>
                <a:latin typeface="Verdana"/>
                <a:ea typeface="Verdana"/>
                <a:cs typeface="Verdana"/>
                <a:sym typeface="Verdana"/>
              </a:rPr>
              <a:t>Chevy Bolt       </a:t>
            </a:r>
            <a:endParaRPr lang="en-US" i="1">
              <a:solidFill>
                <a:schemeClr val="dk1"/>
              </a:solidFill>
              <a:latin typeface="Verdana"/>
              <a:ea typeface="Verdana"/>
              <a:cs typeface="Verdana"/>
              <a:sym typeface="Verdana"/>
            </a:endParaRPr>
          </a:p>
        </p:txBody>
      </p:sp>
      <p:sp>
        <p:nvSpPr>
          <p:cNvPr id="413" name="Google Shape;413;p42"/>
          <p:cNvSpPr txBox="1"/>
          <p:nvPr/>
        </p:nvSpPr>
        <p:spPr>
          <a:xfrm>
            <a:off x="7243883" y="4193671"/>
            <a:ext cx="2854750" cy="471884"/>
          </a:xfrm>
          <a:prstGeom prst="rect">
            <a:avLst/>
          </a:prstGeom>
          <a:noFill/>
          <a:ln>
            <a:noFill/>
          </a:ln>
        </p:spPr>
        <p:txBody>
          <a:bodyPr spcFirstLastPara="1" wrap="square" lIns="91425" tIns="45700" rIns="91425" bIns="45700" anchor="t" anchorCtr="0">
            <a:spAutoFit/>
          </a:bodyPr>
          <a:lstStyle/>
          <a:p>
            <a:pPr marL="0" marR="0" lvl="0" indent="0" algn="l" rtl="0">
              <a:spcBef>
                <a:spcPts val="800"/>
              </a:spcBef>
              <a:spcAft>
                <a:spcPts val="0"/>
              </a:spcAft>
              <a:buNone/>
            </a:pPr>
            <a:r>
              <a:rPr lang="en-US" sz="1800">
                <a:solidFill>
                  <a:schemeClr val="dk1"/>
                </a:solidFill>
                <a:latin typeface="Verdana"/>
                <a:ea typeface="Verdana"/>
                <a:cs typeface="Verdana"/>
                <a:sym typeface="Verdana"/>
              </a:rPr>
              <a:t>Hyundai Kona   </a:t>
            </a:r>
            <a:endParaRPr lang="en-US" sz="1800" i="1">
              <a:solidFill>
                <a:schemeClr val="dk1"/>
              </a:solidFill>
              <a:latin typeface="Verdana"/>
              <a:ea typeface="Verdana"/>
              <a:cs typeface="Verdana"/>
              <a:sym typeface="Verdana"/>
            </a:endParaRPr>
          </a:p>
        </p:txBody>
      </p:sp>
      <p:sp>
        <p:nvSpPr>
          <p:cNvPr id="414" name="Google Shape;414;p42"/>
          <p:cNvSpPr txBox="1"/>
          <p:nvPr/>
        </p:nvSpPr>
        <p:spPr>
          <a:xfrm>
            <a:off x="4026576" y="6213866"/>
            <a:ext cx="2854750" cy="471884"/>
          </a:xfrm>
          <a:prstGeom prst="rect">
            <a:avLst/>
          </a:prstGeom>
          <a:noFill/>
          <a:ln>
            <a:noFill/>
          </a:ln>
        </p:spPr>
        <p:txBody>
          <a:bodyPr spcFirstLastPara="1" wrap="square" lIns="91425" tIns="45700" rIns="91425" bIns="45700" anchor="t" anchorCtr="0">
            <a:spAutoFit/>
          </a:bodyPr>
          <a:lstStyle/>
          <a:p>
            <a:pPr marL="0" marR="0" lvl="0" indent="0" algn="l" rtl="0">
              <a:spcBef>
                <a:spcPts val="800"/>
              </a:spcBef>
              <a:spcAft>
                <a:spcPts val="0"/>
              </a:spcAft>
              <a:buNone/>
            </a:pPr>
            <a:r>
              <a:rPr lang="en-US" sz="1800">
                <a:solidFill>
                  <a:schemeClr val="dk1"/>
                </a:solidFill>
                <a:latin typeface="Verdana"/>
                <a:ea typeface="Verdana"/>
                <a:cs typeface="Verdana"/>
                <a:sym typeface="Verdana"/>
              </a:rPr>
              <a:t>Kia Niro            </a:t>
            </a:r>
            <a:endParaRPr sz="1800">
              <a:solidFill>
                <a:schemeClr val="dk1"/>
              </a:solidFill>
              <a:latin typeface="Verdana"/>
              <a:ea typeface="Verdana"/>
              <a:cs typeface="Verdana"/>
              <a:sym typeface="Verdana"/>
            </a:endParaRPr>
          </a:p>
        </p:txBody>
      </p:sp>
      <p:sp>
        <p:nvSpPr>
          <p:cNvPr id="415" name="Google Shape;415;p42"/>
          <p:cNvSpPr txBox="1"/>
          <p:nvPr/>
        </p:nvSpPr>
        <p:spPr>
          <a:xfrm>
            <a:off x="7386199" y="6116424"/>
            <a:ext cx="2595900" cy="471884"/>
          </a:xfrm>
          <a:prstGeom prst="rect">
            <a:avLst/>
          </a:prstGeom>
          <a:noFill/>
          <a:ln>
            <a:noFill/>
          </a:ln>
        </p:spPr>
        <p:txBody>
          <a:bodyPr spcFirstLastPara="1" wrap="square" lIns="91425" tIns="45700" rIns="91425" bIns="45700" anchor="t" anchorCtr="0">
            <a:spAutoFit/>
          </a:bodyPr>
          <a:lstStyle/>
          <a:p>
            <a:pPr marL="0" marR="0" lvl="0" indent="0" algn="l" rtl="0">
              <a:spcBef>
                <a:spcPts val="800"/>
              </a:spcBef>
              <a:spcAft>
                <a:spcPts val="0"/>
              </a:spcAft>
              <a:buNone/>
            </a:pPr>
            <a:r>
              <a:rPr lang="en-US" sz="1800">
                <a:solidFill>
                  <a:schemeClr val="dk1"/>
                </a:solidFill>
                <a:latin typeface="Verdana"/>
                <a:ea typeface="Verdana"/>
                <a:cs typeface="Verdana"/>
                <a:sym typeface="Verdana"/>
              </a:rPr>
              <a:t>Volkswagen ID.4</a:t>
            </a:r>
            <a:endParaRPr sz="1800">
              <a:solidFill>
                <a:schemeClr val="dk1"/>
              </a:solidFill>
              <a:latin typeface="Verdana"/>
              <a:ea typeface="Verdana"/>
              <a:cs typeface="Verdana"/>
              <a:sym typeface="Verdan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43"/>
          <p:cNvSpPr/>
          <p:nvPr/>
        </p:nvSpPr>
        <p:spPr>
          <a:xfrm>
            <a:off x="7395326" y="2811750"/>
            <a:ext cx="4841401" cy="1889790"/>
          </a:xfrm>
          <a:prstGeom prst="rect">
            <a:avLst/>
          </a:prstGeom>
          <a:blipFill rotWithShape="1">
            <a:blip r:embed="rId3">
              <a:alphaModFix/>
            </a:blip>
            <a:stretch>
              <a:fillRect t="-18519" b="-12259"/>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21" name="Google Shape;421;p43"/>
          <p:cNvSpPr txBox="1">
            <a:spLocks noGrp="1"/>
          </p:cNvSpPr>
          <p:nvPr>
            <p:ph type="subTitle" idx="1"/>
          </p:nvPr>
        </p:nvSpPr>
        <p:spPr>
          <a:xfrm>
            <a:off x="838200" y="322310"/>
            <a:ext cx="9144000" cy="536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r>
              <a:rPr lang="en-US" sz="2000" b="0">
                <a:highlight>
                  <a:srgbClr val="FFFF00"/>
                </a:highlight>
                <a:latin typeface="Impact" panose="020B0806030902050204" pitchFamily="34" charset="0"/>
              </a:rPr>
              <a:t>Purchasing Guide</a:t>
            </a:r>
            <a:endParaRPr sz="2000" b="0">
              <a:latin typeface="Impact" panose="020B0806030902050204" pitchFamily="34" charset="0"/>
            </a:endParaRPr>
          </a:p>
        </p:txBody>
      </p:sp>
      <p:sp>
        <p:nvSpPr>
          <p:cNvPr id="422" name="Google Shape;422;p43"/>
          <p:cNvSpPr txBox="1">
            <a:spLocks noGrp="1"/>
          </p:cNvSpPr>
          <p:nvPr>
            <p:ph type="title"/>
          </p:nvPr>
        </p:nvSpPr>
        <p:spPr>
          <a:xfrm>
            <a:off x="838200" y="644764"/>
            <a:ext cx="5257800" cy="1009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Verdana"/>
              <a:buNone/>
            </a:pPr>
            <a:r>
              <a:rPr lang="en-US"/>
              <a:t>Buying Options</a:t>
            </a:r>
            <a:endParaRPr/>
          </a:p>
        </p:txBody>
      </p:sp>
      <p:sp>
        <p:nvSpPr>
          <p:cNvPr id="423" name="Google Shape;423;p43"/>
          <p:cNvSpPr txBox="1"/>
          <p:nvPr/>
        </p:nvSpPr>
        <p:spPr>
          <a:xfrm>
            <a:off x="1062017" y="3106522"/>
            <a:ext cx="51396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Impact"/>
                <a:ea typeface="Impact"/>
                <a:cs typeface="Impact"/>
                <a:sym typeface="Impact"/>
              </a:rPr>
              <a:t>CONSIDER IF</a:t>
            </a:r>
            <a:endParaRPr/>
          </a:p>
        </p:txBody>
      </p:sp>
      <p:sp>
        <p:nvSpPr>
          <p:cNvPr id="424" name="Google Shape;424;p43"/>
          <p:cNvSpPr txBox="1"/>
          <p:nvPr/>
        </p:nvSpPr>
        <p:spPr>
          <a:xfrm>
            <a:off x="1361117" y="3521453"/>
            <a:ext cx="4840500" cy="2031285"/>
          </a:xfrm>
          <a:prstGeom prst="rect">
            <a:avLst/>
          </a:prstGeom>
          <a:noFill/>
          <a:ln>
            <a:noFill/>
          </a:ln>
        </p:spPr>
        <p:txBody>
          <a:bodyPr spcFirstLastPara="1" wrap="square" lIns="91425" tIns="45700" rIns="91425" bIns="45700" anchor="t" anchorCtr="0">
            <a:spAutoFit/>
          </a:bodyPr>
          <a:lstStyle/>
          <a:p>
            <a:pPr marL="114300">
              <a:buClr>
                <a:schemeClr val="dk1"/>
              </a:buClr>
              <a:buSzPts val="1800"/>
            </a:pPr>
            <a:endParaRPr lang="en-US" sz="1800">
              <a:solidFill>
                <a:schemeClr val="dk1"/>
              </a:solidFill>
              <a:latin typeface="Verdana"/>
              <a:ea typeface="Verdana"/>
              <a:cs typeface="Verdana"/>
            </a:endParaRPr>
          </a:p>
          <a:p>
            <a:pPr marL="457200" lvl="0" indent="-342900" algn="l" rtl="0">
              <a:spcBef>
                <a:spcPts val="0"/>
              </a:spcBef>
              <a:spcAft>
                <a:spcPts val="0"/>
              </a:spcAft>
              <a:buClr>
                <a:schemeClr val="dk1"/>
              </a:buClr>
              <a:buSzPts val="1800"/>
              <a:buFont typeface="Verdana"/>
              <a:buChar char="•"/>
            </a:pPr>
            <a:r>
              <a:rPr lang="en-US" sz="1800">
                <a:solidFill>
                  <a:schemeClr val="dk1"/>
                </a:solidFill>
                <a:latin typeface="Verdana"/>
                <a:ea typeface="Verdana"/>
                <a:cs typeface="Verdana"/>
                <a:sym typeface="Verdana"/>
              </a:rPr>
              <a:t>Daily commutes or frequent road trips would exceed battery range</a:t>
            </a:r>
          </a:p>
          <a:p>
            <a:pPr marL="114300" lvl="0" algn="l" rtl="0">
              <a:spcBef>
                <a:spcPts val="0"/>
              </a:spcBef>
              <a:spcAft>
                <a:spcPts val="0"/>
              </a:spcAft>
              <a:buClr>
                <a:schemeClr val="dk1"/>
              </a:buClr>
              <a:buSzPts val="1800"/>
            </a:pPr>
            <a:endParaRPr lang="en-US" sz="1800">
              <a:solidFill>
                <a:schemeClr val="dk1"/>
              </a:solidFill>
              <a:latin typeface="Verdana"/>
              <a:ea typeface="Verdana"/>
              <a:cs typeface="Verdana"/>
            </a:endParaRPr>
          </a:p>
          <a:p>
            <a:pPr marL="457200" indent="-342900">
              <a:buClr>
                <a:schemeClr val="dk1"/>
              </a:buClr>
              <a:buSzPts val="1800"/>
              <a:buFont typeface="Verdana"/>
              <a:buChar char="•"/>
            </a:pPr>
            <a:r>
              <a:rPr lang="en-US" sz="1800">
                <a:solidFill>
                  <a:schemeClr val="dk1"/>
                </a:solidFill>
                <a:latin typeface="Verdana"/>
                <a:ea typeface="Verdana"/>
                <a:cs typeface="Verdana"/>
                <a:sym typeface="Verdana"/>
              </a:rPr>
              <a:t>Not ready to go full electric o</a:t>
            </a:r>
            <a:r>
              <a:rPr lang="en-US" sz="1800">
                <a:solidFill>
                  <a:schemeClr val="dk1"/>
                </a:solidFill>
                <a:latin typeface="Verdana"/>
                <a:ea typeface="Verdana"/>
                <a:cs typeface="Verdana"/>
              </a:rPr>
              <a:t>r there is only one car in your household  </a:t>
            </a:r>
            <a:endParaRPr sz="1800">
              <a:solidFill>
                <a:schemeClr val="dk1"/>
              </a:solidFill>
              <a:latin typeface="Verdana"/>
              <a:ea typeface="Verdana"/>
              <a:cs typeface="Verdana"/>
            </a:endParaRPr>
          </a:p>
          <a:p>
            <a:pPr marL="114300" lvl="0" algn="l" rtl="0">
              <a:spcBef>
                <a:spcPts val="0"/>
              </a:spcBef>
              <a:spcAft>
                <a:spcPts val="0"/>
              </a:spcAft>
              <a:buClr>
                <a:schemeClr val="dk1"/>
              </a:buClr>
              <a:buSzPts val="1800"/>
            </a:pPr>
            <a:endParaRPr lang="en-US" sz="1800">
              <a:solidFill>
                <a:schemeClr val="dk1"/>
              </a:solidFill>
              <a:latin typeface="Verdana"/>
              <a:ea typeface="Verdana"/>
              <a:cs typeface="Verdana"/>
            </a:endParaRPr>
          </a:p>
        </p:txBody>
      </p:sp>
      <p:sp>
        <p:nvSpPr>
          <p:cNvPr id="425" name="Google Shape;425;p43"/>
          <p:cNvSpPr txBox="1"/>
          <p:nvPr/>
        </p:nvSpPr>
        <p:spPr>
          <a:xfrm>
            <a:off x="7624527" y="3003020"/>
            <a:ext cx="21915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Impact"/>
                <a:ea typeface="Impact"/>
                <a:cs typeface="Impact"/>
                <a:sym typeface="Impact"/>
              </a:rPr>
              <a:t>AVERAGE RANGE</a:t>
            </a:r>
            <a:endParaRPr/>
          </a:p>
        </p:txBody>
      </p:sp>
      <p:sp>
        <p:nvSpPr>
          <p:cNvPr id="426" name="Google Shape;426;p43"/>
          <p:cNvSpPr txBox="1"/>
          <p:nvPr/>
        </p:nvSpPr>
        <p:spPr>
          <a:xfrm>
            <a:off x="7623775" y="3434967"/>
            <a:ext cx="27375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dk2"/>
                </a:solidFill>
                <a:latin typeface="Impact"/>
                <a:ea typeface="Impact"/>
                <a:cs typeface="Impact"/>
                <a:sym typeface="Impact"/>
              </a:rPr>
              <a:t>~15-50</a:t>
            </a:r>
            <a:endParaRPr/>
          </a:p>
        </p:txBody>
      </p:sp>
      <p:sp>
        <p:nvSpPr>
          <p:cNvPr id="427" name="Google Shape;427;p43"/>
          <p:cNvSpPr txBox="1"/>
          <p:nvPr/>
        </p:nvSpPr>
        <p:spPr>
          <a:xfrm>
            <a:off x="7546932" y="4180708"/>
            <a:ext cx="25986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2"/>
                </a:solidFill>
                <a:latin typeface="Verdana"/>
                <a:ea typeface="Verdana"/>
                <a:cs typeface="Verdana"/>
                <a:sym typeface="Verdana"/>
              </a:rPr>
              <a:t>Miles/</a:t>
            </a:r>
            <a:r>
              <a:rPr lang="en-US">
                <a:solidFill>
                  <a:schemeClr val="dk2"/>
                </a:solidFill>
                <a:latin typeface="Verdana"/>
                <a:ea typeface="Verdana"/>
                <a:cs typeface="Verdana"/>
                <a:sym typeface="Verdana"/>
              </a:rPr>
              <a:t>in all electric mode</a:t>
            </a:r>
            <a:endParaRPr/>
          </a:p>
        </p:txBody>
      </p:sp>
      <p:sp>
        <p:nvSpPr>
          <p:cNvPr id="430" name="Google Shape;430;p43"/>
          <p:cNvSpPr txBox="1"/>
          <p:nvPr/>
        </p:nvSpPr>
        <p:spPr>
          <a:xfrm>
            <a:off x="7940579" y="3820025"/>
            <a:ext cx="6768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lang="en-US">
              <a:solidFill>
                <a:schemeClr val="dk2"/>
              </a:solidFill>
              <a:latin typeface="Verdana"/>
              <a:ea typeface="Verdana"/>
            </a:endParaRPr>
          </a:p>
        </p:txBody>
      </p:sp>
      <p:sp>
        <p:nvSpPr>
          <p:cNvPr id="434" name="Google Shape;434;p43"/>
          <p:cNvSpPr txBox="1">
            <a:spLocks noGrp="1"/>
          </p:cNvSpPr>
          <p:nvPr>
            <p:ph type="body" idx="2"/>
          </p:nvPr>
        </p:nvSpPr>
        <p:spPr>
          <a:xfrm>
            <a:off x="2646017" y="1472118"/>
            <a:ext cx="3555600" cy="10098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1800"/>
              <a:buNone/>
            </a:pPr>
            <a:r>
              <a:rPr lang="en-US" sz="2400" b="1">
                <a:latin typeface="Courier"/>
                <a:ea typeface="Courier"/>
                <a:cs typeface="Courier"/>
                <a:sym typeface="Courier"/>
              </a:rPr>
              <a:t>Plug-In Hybrid Electric Vehicles</a:t>
            </a:r>
            <a:endParaRPr sz="2400" b="1">
              <a:latin typeface="Courier"/>
              <a:ea typeface="Courier"/>
              <a:cs typeface="Courier"/>
              <a:sym typeface="Courier"/>
            </a:endParaRPr>
          </a:p>
          <a:p>
            <a:pPr marL="0" lvl="0" indent="0" algn="l" rtl="0">
              <a:lnSpc>
                <a:spcPct val="90000"/>
              </a:lnSpc>
              <a:spcBef>
                <a:spcPts val="0"/>
              </a:spcBef>
              <a:spcAft>
                <a:spcPts val="0"/>
              </a:spcAft>
              <a:buClr>
                <a:schemeClr val="dk1"/>
              </a:buClr>
              <a:buSzPts val="1800"/>
              <a:buNone/>
            </a:pPr>
            <a:r>
              <a:rPr lang="en-US" sz="2400" b="1">
                <a:latin typeface="Courier"/>
                <a:ea typeface="Courier"/>
                <a:cs typeface="Courier"/>
                <a:sym typeface="Courier"/>
              </a:rPr>
              <a:t>(Gas &amp; Battery)</a:t>
            </a:r>
            <a:endParaRPr sz="2400" b="1">
              <a:latin typeface="Courier"/>
              <a:ea typeface="Courier"/>
              <a:cs typeface="Courier"/>
              <a:sym typeface="Courier"/>
            </a:endParaRPr>
          </a:p>
        </p:txBody>
      </p:sp>
      <p:pic>
        <p:nvPicPr>
          <p:cNvPr id="435" name="Google Shape;435;p43" descr="Icon&#10;&#10;Description automatically generated"/>
          <p:cNvPicPr preferRelativeResize="0"/>
          <p:nvPr/>
        </p:nvPicPr>
        <p:blipFill rotWithShape="1">
          <a:blip r:embed="rId4">
            <a:alphaModFix/>
          </a:blip>
          <a:srcRect/>
          <a:stretch/>
        </p:blipFill>
        <p:spPr>
          <a:xfrm>
            <a:off x="1062017" y="1483014"/>
            <a:ext cx="1320693" cy="1028576"/>
          </a:xfrm>
          <a:prstGeom prst="rect">
            <a:avLst/>
          </a:prstGeom>
          <a:noFill/>
          <a:ln>
            <a:noFill/>
          </a:ln>
        </p:spPr>
      </p:pic>
      <p:pic>
        <p:nvPicPr>
          <p:cNvPr id="2" name="Google Shape;775;p75" descr="A picture containing car, transport, van&#10;&#10;Description automatically generated">
            <a:extLst>
              <a:ext uri="{FF2B5EF4-FFF2-40B4-BE49-F238E27FC236}">
                <a16:creationId xmlns:a16="http://schemas.microsoft.com/office/drawing/2014/main" id="{59525422-4EA8-86A1-8176-A45554B61463}"/>
              </a:ext>
            </a:extLst>
          </p:cNvPr>
          <p:cNvPicPr preferRelativeResize="0"/>
          <p:nvPr/>
        </p:nvPicPr>
        <p:blipFill rotWithShape="1">
          <a:blip r:embed="rId5">
            <a:alphaModFix/>
          </a:blip>
          <a:srcRect/>
          <a:stretch/>
        </p:blipFill>
        <p:spPr>
          <a:xfrm>
            <a:off x="8869680" y="4318850"/>
            <a:ext cx="3322320" cy="216637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44"/>
          <p:cNvSpPr txBox="1">
            <a:spLocks noGrp="1"/>
          </p:cNvSpPr>
          <p:nvPr>
            <p:ph type="subTitle" idx="1"/>
          </p:nvPr>
        </p:nvSpPr>
        <p:spPr>
          <a:xfrm>
            <a:off x="838200" y="557819"/>
            <a:ext cx="9144000" cy="536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r>
              <a:rPr lang="en-US">
                <a:highlight>
                  <a:srgbClr val="FFFF00"/>
                </a:highlight>
              </a:rPr>
              <a:t>Purchasing Guide</a:t>
            </a:r>
            <a:endParaRPr/>
          </a:p>
        </p:txBody>
      </p:sp>
      <p:sp>
        <p:nvSpPr>
          <p:cNvPr id="441" name="Google Shape;441;p44"/>
          <p:cNvSpPr txBox="1">
            <a:spLocks noGrp="1"/>
          </p:cNvSpPr>
          <p:nvPr>
            <p:ph type="title"/>
          </p:nvPr>
        </p:nvSpPr>
        <p:spPr>
          <a:xfrm>
            <a:off x="838200" y="911429"/>
            <a:ext cx="5257800" cy="1009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Verdana"/>
              <a:buNone/>
            </a:pPr>
            <a:r>
              <a:rPr lang="en-US"/>
              <a:t>Buying Options</a:t>
            </a:r>
            <a:endParaRPr/>
          </a:p>
        </p:txBody>
      </p:sp>
      <p:sp>
        <p:nvSpPr>
          <p:cNvPr id="442" name="Google Shape;442;p44"/>
          <p:cNvSpPr txBox="1"/>
          <p:nvPr/>
        </p:nvSpPr>
        <p:spPr>
          <a:xfrm>
            <a:off x="403498" y="4832600"/>
            <a:ext cx="3382800" cy="1560600"/>
          </a:xfrm>
          <a:prstGeom prst="rect">
            <a:avLst/>
          </a:prstGeom>
          <a:noFill/>
          <a:ln>
            <a:noFill/>
          </a:ln>
        </p:spPr>
        <p:txBody>
          <a:bodyPr spcFirstLastPara="1" wrap="square" lIns="91425" tIns="45700" rIns="91425" bIns="45700" anchor="t" anchorCtr="0">
            <a:spAutoFit/>
          </a:bodyPr>
          <a:lstStyle/>
          <a:p>
            <a:pPr marL="0" marR="0" lvl="0" indent="0" algn="r" rtl="0">
              <a:lnSpc>
                <a:spcPct val="90000"/>
              </a:lnSpc>
              <a:spcBef>
                <a:spcPts val="0"/>
              </a:spcBef>
              <a:spcAft>
                <a:spcPts val="0"/>
              </a:spcAft>
              <a:buNone/>
            </a:pPr>
            <a:r>
              <a:rPr lang="en-US" sz="5300">
                <a:solidFill>
                  <a:schemeClr val="dk1"/>
                </a:solidFill>
                <a:latin typeface="Impact"/>
                <a:ea typeface="Impact"/>
                <a:cs typeface="Impact"/>
                <a:sym typeface="Impact"/>
              </a:rPr>
              <a:t>ECONOMY</a:t>
            </a:r>
            <a:endParaRPr sz="5300">
              <a:solidFill>
                <a:schemeClr val="dk1"/>
              </a:solidFill>
              <a:latin typeface="Impact"/>
              <a:ea typeface="Impact"/>
              <a:cs typeface="Impact"/>
              <a:sym typeface="Impact"/>
            </a:endParaRPr>
          </a:p>
          <a:p>
            <a:pPr marL="0" marR="0" lvl="0" indent="0" algn="r" rtl="0">
              <a:lnSpc>
                <a:spcPct val="90000"/>
              </a:lnSpc>
              <a:spcBef>
                <a:spcPts val="0"/>
              </a:spcBef>
              <a:spcAft>
                <a:spcPts val="0"/>
              </a:spcAft>
              <a:buNone/>
            </a:pPr>
            <a:r>
              <a:rPr lang="en-US" sz="5300">
                <a:solidFill>
                  <a:schemeClr val="dk1"/>
                </a:solidFill>
                <a:latin typeface="Impact"/>
                <a:ea typeface="Impact"/>
                <a:cs typeface="Impact"/>
                <a:sym typeface="Impact"/>
              </a:rPr>
              <a:t>MODELS</a:t>
            </a:r>
            <a:endParaRPr sz="5300"/>
          </a:p>
        </p:txBody>
      </p:sp>
      <p:sp>
        <p:nvSpPr>
          <p:cNvPr id="443" name="Google Shape;443;p44"/>
          <p:cNvSpPr txBox="1"/>
          <p:nvPr/>
        </p:nvSpPr>
        <p:spPr>
          <a:xfrm>
            <a:off x="4238647" y="4393332"/>
            <a:ext cx="19182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rebuchet MS"/>
                <a:ea typeface="Trebuchet MS"/>
                <a:cs typeface="Trebuchet MS"/>
                <a:sym typeface="Trebuchet MS"/>
              </a:rPr>
              <a:t>BMW i3</a:t>
            </a:r>
            <a:endParaRPr sz="1800">
              <a:solidFill>
                <a:schemeClr val="dk1"/>
              </a:solidFill>
              <a:latin typeface="Trebuchet MS"/>
              <a:ea typeface="Trebuchet MS"/>
              <a:cs typeface="Trebuchet MS"/>
              <a:sym typeface="Trebuchet MS"/>
            </a:endParaRPr>
          </a:p>
        </p:txBody>
      </p:sp>
      <p:sp>
        <p:nvSpPr>
          <p:cNvPr id="444" name="Google Shape;444;p44"/>
          <p:cNvSpPr txBox="1"/>
          <p:nvPr/>
        </p:nvSpPr>
        <p:spPr>
          <a:xfrm>
            <a:off x="1048243" y="4445423"/>
            <a:ext cx="1918200" cy="3693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1800">
                <a:solidFill>
                  <a:schemeClr val="dk1"/>
                </a:solidFill>
                <a:latin typeface="Verdana"/>
                <a:ea typeface="Verdana"/>
                <a:cs typeface="Verdana"/>
                <a:sym typeface="Verdana"/>
              </a:rPr>
              <a:t>Mini Cooper E</a:t>
            </a:r>
            <a:endParaRPr sz="1800">
              <a:solidFill>
                <a:schemeClr val="dk1"/>
              </a:solidFill>
              <a:latin typeface="Trebuchet MS"/>
              <a:ea typeface="Trebuchet MS"/>
              <a:cs typeface="Trebuchet MS"/>
              <a:sym typeface="Trebuchet MS"/>
            </a:endParaRPr>
          </a:p>
        </p:txBody>
      </p:sp>
      <p:sp>
        <p:nvSpPr>
          <p:cNvPr id="445" name="Google Shape;445;p44"/>
          <p:cNvSpPr txBox="1"/>
          <p:nvPr/>
        </p:nvSpPr>
        <p:spPr>
          <a:xfrm>
            <a:off x="7308592" y="4393332"/>
            <a:ext cx="3300300" cy="3693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1800">
                <a:solidFill>
                  <a:schemeClr val="dk1"/>
                </a:solidFill>
                <a:latin typeface="Verdana"/>
                <a:ea typeface="Verdana"/>
                <a:cs typeface="Verdana"/>
                <a:sym typeface="Verdana"/>
              </a:rPr>
              <a:t>Chrysler Pacifica Hybrid</a:t>
            </a:r>
            <a:endParaRPr sz="1800">
              <a:solidFill>
                <a:schemeClr val="dk1"/>
              </a:solidFill>
              <a:latin typeface="Trebuchet MS"/>
              <a:ea typeface="Trebuchet MS"/>
              <a:cs typeface="Trebuchet MS"/>
              <a:sym typeface="Trebuchet MS"/>
            </a:endParaRPr>
          </a:p>
        </p:txBody>
      </p:sp>
      <p:sp>
        <p:nvSpPr>
          <p:cNvPr id="446" name="Google Shape;446;p44"/>
          <p:cNvSpPr txBox="1"/>
          <p:nvPr/>
        </p:nvSpPr>
        <p:spPr>
          <a:xfrm>
            <a:off x="4185675" y="6384350"/>
            <a:ext cx="2265600" cy="3693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1800">
                <a:solidFill>
                  <a:schemeClr val="dk1"/>
                </a:solidFill>
                <a:latin typeface="Verdana"/>
                <a:ea typeface="Verdana"/>
                <a:cs typeface="Trebuchet MS"/>
                <a:sym typeface="Verdana"/>
              </a:rPr>
              <a:t>Chevy Volt</a:t>
            </a:r>
            <a:endParaRPr sz="1800">
              <a:solidFill>
                <a:schemeClr val="dk1"/>
              </a:solidFill>
              <a:latin typeface="Trebuchet MS"/>
              <a:ea typeface="Trebuchet MS"/>
              <a:cs typeface="Trebuchet MS"/>
              <a:sym typeface="Trebuchet MS"/>
            </a:endParaRPr>
          </a:p>
        </p:txBody>
      </p:sp>
      <p:sp>
        <p:nvSpPr>
          <p:cNvPr id="447" name="Google Shape;447;p44"/>
          <p:cNvSpPr txBox="1"/>
          <p:nvPr/>
        </p:nvSpPr>
        <p:spPr>
          <a:xfrm>
            <a:off x="7429052" y="6384350"/>
            <a:ext cx="2891700" cy="3693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1800">
                <a:solidFill>
                  <a:schemeClr val="dk1"/>
                </a:solidFill>
                <a:latin typeface="Verdana"/>
                <a:ea typeface="Verdana"/>
                <a:cs typeface="Verdana"/>
                <a:sym typeface="Verdana"/>
              </a:rPr>
              <a:t>Toyota Prius Prime</a:t>
            </a:r>
            <a:endParaRPr sz="1800">
              <a:solidFill>
                <a:schemeClr val="dk1"/>
              </a:solidFill>
              <a:latin typeface="Trebuchet MS"/>
              <a:ea typeface="Trebuchet MS"/>
              <a:cs typeface="Trebuchet MS"/>
              <a:sym typeface="Trebuchet MS"/>
            </a:endParaRPr>
          </a:p>
        </p:txBody>
      </p:sp>
      <p:pic>
        <p:nvPicPr>
          <p:cNvPr id="448" name="Google Shape;448;p44"/>
          <p:cNvPicPr preferRelativeResize="0"/>
          <p:nvPr/>
        </p:nvPicPr>
        <p:blipFill>
          <a:blip r:embed="rId4"/>
          <a:srcRect/>
          <a:stretch/>
        </p:blipFill>
        <p:spPr>
          <a:xfrm>
            <a:off x="4273353" y="2817502"/>
            <a:ext cx="2367644" cy="1497693"/>
          </a:xfrm>
          <a:prstGeom prst="rect">
            <a:avLst/>
          </a:prstGeom>
          <a:noFill/>
          <a:ln>
            <a:noFill/>
          </a:ln>
          <a:effectLst>
            <a:outerShdw dist="76200" dir="3660000" algn="bl" rotWithShape="0">
              <a:schemeClr val="accent3"/>
            </a:outerShdw>
          </a:effectLst>
        </p:spPr>
      </p:pic>
      <p:pic>
        <p:nvPicPr>
          <p:cNvPr id="449" name="Google Shape;449;p44"/>
          <p:cNvPicPr preferRelativeResize="0"/>
          <p:nvPr/>
        </p:nvPicPr>
        <p:blipFill rotWithShape="1">
          <a:blip r:embed="rId5">
            <a:alphaModFix/>
          </a:blip>
          <a:srcRect/>
          <a:stretch/>
        </p:blipFill>
        <p:spPr>
          <a:xfrm>
            <a:off x="1099456" y="2810554"/>
            <a:ext cx="2367644" cy="1510393"/>
          </a:xfrm>
          <a:prstGeom prst="rect">
            <a:avLst/>
          </a:prstGeom>
          <a:noFill/>
          <a:ln>
            <a:noFill/>
          </a:ln>
          <a:effectLst>
            <a:outerShdw dist="76200" dir="3660000" algn="bl" rotWithShape="0">
              <a:schemeClr val="accent3"/>
            </a:outerShdw>
          </a:effectLst>
        </p:spPr>
      </p:pic>
      <p:pic>
        <p:nvPicPr>
          <p:cNvPr id="450" name="Google Shape;450;p44"/>
          <p:cNvPicPr preferRelativeResize="0"/>
          <p:nvPr/>
        </p:nvPicPr>
        <p:blipFill>
          <a:blip r:embed="rId6"/>
          <a:srcRect/>
          <a:stretch/>
        </p:blipFill>
        <p:spPr>
          <a:xfrm>
            <a:off x="4273353" y="4832600"/>
            <a:ext cx="2355199" cy="1510393"/>
          </a:xfrm>
          <a:prstGeom prst="rect">
            <a:avLst/>
          </a:prstGeom>
          <a:noFill/>
          <a:ln>
            <a:noFill/>
          </a:ln>
          <a:effectLst>
            <a:outerShdw dist="76200" dir="3660000" algn="bl" rotWithShape="0">
              <a:schemeClr val="accent3"/>
            </a:outerShdw>
          </a:effectLst>
        </p:spPr>
      </p:pic>
      <p:pic>
        <p:nvPicPr>
          <p:cNvPr id="451" name="Google Shape;451;p44"/>
          <p:cNvPicPr preferRelativeResize="0"/>
          <p:nvPr/>
        </p:nvPicPr>
        <p:blipFill rotWithShape="1">
          <a:blip r:embed="rId7">
            <a:alphaModFix/>
          </a:blip>
          <a:srcRect/>
          <a:stretch/>
        </p:blipFill>
        <p:spPr>
          <a:xfrm>
            <a:off x="7429052" y="2843359"/>
            <a:ext cx="2375808" cy="1515781"/>
          </a:xfrm>
          <a:prstGeom prst="rect">
            <a:avLst/>
          </a:prstGeom>
          <a:noFill/>
          <a:ln>
            <a:noFill/>
          </a:ln>
          <a:effectLst>
            <a:outerShdw dist="76200" dir="3660000" algn="bl" rotWithShape="0">
              <a:schemeClr val="accent3"/>
            </a:outerShdw>
          </a:effectLst>
        </p:spPr>
      </p:pic>
      <p:pic>
        <p:nvPicPr>
          <p:cNvPr id="452" name="Google Shape;452;p44"/>
          <p:cNvPicPr preferRelativeResize="0"/>
          <p:nvPr/>
        </p:nvPicPr>
        <p:blipFill rotWithShape="1">
          <a:blip r:embed="rId8">
            <a:alphaModFix/>
          </a:blip>
          <a:srcRect/>
          <a:stretch/>
        </p:blipFill>
        <p:spPr>
          <a:xfrm>
            <a:off x="7429052" y="4820010"/>
            <a:ext cx="2442482" cy="1518558"/>
          </a:xfrm>
          <a:prstGeom prst="rect">
            <a:avLst/>
          </a:prstGeom>
          <a:noFill/>
          <a:ln>
            <a:noFill/>
          </a:ln>
          <a:effectLst>
            <a:outerShdw dist="76200" dir="3660000" algn="bl" rotWithShape="0">
              <a:schemeClr val="accent3"/>
            </a:outerShdw>
          </a:effectLst>
        </p:spPr>
      </p:pic>
      <p:sp>
        <p:nvSpPr>
          <p:cNvPr id="453" name="Google Shape;453;p44"/>
          <p:cNvSpPr txBox="1">
            <a:spLocks noGrp="1"/>
          </p:cNvSpPr>
          <p:nvPr>
            <p:ph type="body" idx="2"/>
          </p:nvPr>
        </p:nvSpPr>
        <p:spPr>
          <a:xfrm>
            <a:off x="2422049" y="1801950"/>
            <a:ext cx="4661033" cy="1009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r>
              <a:rPr lang="en-US" sz="2400" b="1">
                <a:latin typeface="Courier"/>
                <a:ea typeface="Courier"/>
                <a:cs typeface="Courier"/>
                <a:sym typeface="Courier"/>
              </a:rPr>
              <a:t>Plug-In Hybrid Electric Vehicles (Gas &amp; Battery)</a:t>
            </a:r>
            <a:endParaRPr sz="2400" b="1">
              <a:latin typeface="Courier"/>
              <a:ea typeface="Courier"/>
              <a:cs typeface="Courier"/>
              <a:sym typeface="Courier"/>
            </a:endParaRPr>
          </a:p>
        </p:txBody>
      </p:sp>
      <p:pic>
        <p:nvPicPr>
          <p:cNvPr id="454" name="Google Shape;454;p44" descr="Icon&#10;&#10;Description automatically generated"/>
          <p:cNvPicPr preferRelativeResize="0"/>
          <p:nvPr/>
        </p:nvPicPr>
        <p:blipFill rotWithShape="1">
          <a:blip r:embed="rId9">
            <a:alphaModFix/>
          </a:blip>
          <a:srcRect/>
          <a:stretch/>
        </p:blipFill>
        <p:spPr>
          <a:xfrm>
            <a:off x="955974" y="1691425"/>
            <a:ext cx="1320693" cy="1028576"/>
          </a:xfrm>
          <a:prstGeom prst="rect">
            <a:avLst/>
          </a:prstGeom>
          <a:noFill/>
          <a:ln>
            <a:noFill/>
          </a:ln>
        </p:spPr>
      </p:pic>
    </p:spTree>
    <p:extLst>
      <p:ext uri="{BB962C8B-B14F-4D97-AF65-F5344CB8AC3E}">
        <p14:creationId xmlns:p14="http://schemas.microsoft.com/office/powerpoint/2010/main" val="2348683408"/>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7" name="Google Shape;420;p43">
            <a:extLst>
              <a:ext uri="{FF2B5EF4-FFF2-40B4-BE49-F238E27FC236}">
                <a16:creationId xmlns:a16="http://schemas.microsoft.com/office/drawing/2014/main" id="{7803E2A8-99F9-E0A3-679F-6228383B948A}"/>
              </a:ext>
            </a:extLst>
          </p:cNvPr>
          <p:cNvSpPr/>
          <p:nvPr/>
        </p:nvSpPr>
        <p:spPr>
          <a:xfrm>
            <a:off x="1156132" y="950178"/>
            <a:ext cx="9884093" cy="5389347"/>
          </a:xfrm>
          <a:prstGeom prst="rect">
            <a:avLst/>
          </a:prstGeom>
          <a:blipFill rotWithShape="1">
            <a:blip r:embed="rId4">
              <a:alphaModFix/>
            </a:blip>
            <a:stretch>
              <a:fillRect t="-18519" b="-12259"/>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62" name="Google Shape;462;p45"/>
          <p:cNvSpPr txBox="1">
            <a:spLocks noGrp="1"/>
          </p:cNvSpPr>
          <p:nvPr>
            <p:ph type="title"/>
          </p:nvPr>
        </p:nvSpPr>
        <p:spPr>
          <a:xfrm>
            <a:off x="1790337" y="225851"/>
            <a:ext cx="8620027" cy="559290"/>
          </a:xfrm>
          <a:prstGeom prst="rect">
            <a:avLst/>
          </a:prstGeom>
          <a:noFill/>
          <a:ln>
            <a:noFill/>
          </a:ln>
        </p:spPr>
        <p:txBody>
          <a:bodyPr spcFirstLastPara="1" wrap="square" lIns="91425" tIns="45700" rIns="91425" bIns="45700" anchor="t" anchorCtr="0">
            <a:normAutofit fontScale="90000"/>
          </a:bodyPr>
          <a:lstStyle/>
          <a:p>
            <a:pPr algn="ctr">
              <a:buSzPts val="4400"/>
            </a:pPr>
            <a:r>
              <a:rPr lang="en-US" sz="1600"/>
              <a:t>An inside look</a:t>
            </a:r>
            <a:br>
              <a:rPr lang="en-US" sz="2800"/>
            </a:br>
            <a:r>
              <a:rPr lang="en-US" sz="2800"/>
              <a:t>Popular and Affordable Electric Vehicles</a:t>
            </a:r>
          </a:p>
        </p:txBody>
      </p:sp>
      <p:pic>
        <p:nvPicPr>
          <p:cNvPr id="3" name="Online Media 2" title="Popular-Evs-2023_v1.mp4">
            <a:hlinkClick r:id="" action="ppaction://media"/>
            <a:extLst>
              <a:ext uri="{FF2B5EF4-FFF2-40B4-BE49-F238E27FC236}">
                <a16:creationId xmlns:a16="http://schemas.microsoft.com/office/drawing/2014/main" id="{9F27C3C9-8378-8746-8132-A8F0BC8CFB91}"/>
              </a:ext>
            </a:extLst>
          </p:cNvPr>
          <p:cNvPicPr>
            <a:picLocks noRot="1" noChangeAspect="1"/>
          </p:cNvPicPr>
          <p:nvPr>
            <a:videoFile r:link="rId1"/>
          </p:nvPr>
        </p:nvPicPr>
        <p:blipFill>
          <a:blip r:embed="rId5"/>
          <a:stretch>
            <a:fillRect/>
          </a:stretch>
        </p:blipFill>
        <p:spPr>
          <a:xfrm>
            <a:off x="1528962" y="1274160"/>
            <a:ext cx="9144000" cy="4745247"/>
          </a:xfrm>
          <a:prstGeom prst="rect">
            <a:avLst/>
          </a:prstGeom>
          <a:ln w="28575">
            <a:solidFill>
              <a:schemeClr val="tx1"/>
            </a:solidFill>
          </a:ln>
        </p:spPr>
      </p:pic>
    </p:spTree>
    <p:extLst>
      <p:ext uri="{BB962C8B-B14F-4D97-AF65-F5344CB8AC3E}">
        <p14:creationId xmlns:p14="http://schemas.microsoft.com/office/powerpoint/2010/main" val="176947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65"/>
          <p:cNvSpPr txBox="1">
            <a:spLocks noGrp="1"/>
          </p:cNvSpPr>
          <p:nvPr>
            <p:ph type="ctrTitle"/>
          </p:nvPr>
        </p:nvSpPr>
        <p:spPr>
          <a:xfrm>
            <a:off x="838200" y="2937300"/>
            <a:ext cx="10109100" cy="2935500"/>
          </a:xfrm>
          <a:prstGeom prst="rect">
            <a:avLst/>
          </a:prstGeom>
        </p:spPr>
        <p:txBody>
          <a:bodyPr spcFirstLastPara="1" wrap="square" lIns="91425" tIns="45700" rIns="91425" bIns="45700" anchor="t" anchorCtr="0">
            <a:noAutofit/>
          </a:bodyPr>
          <a:lstStyle/>
          <a:p>
            <a:pPr algn="ctr"/>
            <a:r>
              <a:rPr lang="en-US" sz="6800">
                <a:solidFill>
                  <a:srgbClr val="0F0096"/>
                </a:solidFill>
              </a:rPr>
              <a:t>EV CHARGING</a:t>
            </a:r>
          </a:p>
        </p:txBody>
      </p:sp>
    </p:spTree>
    <p:extLst>
      <p:ext uri="{BB962C8B-B14F-4D97-AF65-F5344CB8AC3E}">
        <p14:creationId xmlns:p14="http://schemas.microsoft.com/office/powerpoint/2010/main" val="3280225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46"/>
          <p:cNvSpPr txBox="1">
            <a:spLocks noGrp="1"/>
          </p:cNvSpPr>
          <p:nvPr>
            <p:ph type="title" idx="4294967295"/>
          </p:nvPr>
        </p:nvSpPr>
        <p:spPr>
          <a:xfrm>
            <a:off x="3291840" y="284929"/>
            <a:ext cx="6243600" cy="1247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Verdana"/>
              <a:buNone/>
            </a:pPr>
            <a:r>
              <a:rPr lang="en-US"/>
              <a:t>EV Charging 101</a:t>
            </a:r>
            <a:endParaRPr/>
          </a:p>
        </p:txBody>
      </p:sp>
      <p:graphicFrame>
        <p:nvGraphicFramePr>
          <p:cNvPr id="469" name="Google Shape;469;p46"/>
          <p:cNvGraphicFramePr/>
          <p:nvPr>
            <p:extLst>
              <p:ext uri="{D42A27DB-BD31-4B8C-83A1-F6EECF244321}">
                <p14:modId xmlns:p14="http://schemas.microsoft.com/office/powerpoint/2010/main" val="1909195429"/>
              </p:ext>
            </p:extLst>
          </p:nvPr>
        </p:nvGraphicFramePr>
        <p:xfrm>
          <a:off x="1297921" y="1357796"/>
          <a:ext cx="9773325" cy="5215275"/>
        </p:xfrm>
        <a:graphic>
          <a:graphicData uri="http://schemas.openxmlformats.org/drawingml/2006/table">
            <a:tbl>
              <a:tblPr firstRow="1" bandRow="1">
                <a:noFill/>
                <a:tableStyleId>{0DDC76C0-2040-4A08-8DD7-386F706ADB55}</a:tableStyleId>
              </a:tblPr>
              <a:tblGrid>
                <a:gridCol w="3257775">
                  <a:extLst>
                    <a:ext uri="{9D8B030D-6E8A-4147-A177-3AD203B41FA5}">
                      <a16:colId xmlns:a16="http://schemas.microsoft.com/office/drawing/2014/main" val="20000"/>
                    </a:ext>
                  </a:extLst>
                </a:gridCol>
                <a:gridCol w="3257775">
                  <a:extLst>
                    <a:ext uri="{9D8B030D-6E8A-4147-A177-3AD203B41FA5}">
                      <a16:colId xmlns:a16="http://schemas.microsoft.com/office/drawing/2014/main" val="20001"/>
                    </a:ext>
                  </a:extLst>
                </a:gridCol>
                <a:gridCol w="3257775">
                  <a:extLst>
                    <a:ext uri="{9D8B030D-6E8A-4147-A177-3AD203B41FA5}">
                      <a16:colId xmlns:a16="http://schemas.microsoft.com/office/drawing/2014/main" val="20002"/>
                    </a:ext>
                  </a:extLst>
                </a:gridCol>
              </a:tblGrid>
              <a:tr h="494700">
                <a:tc gridSpan="3">
                  <a:txBody>
                    <a:bodyPr/>
                    <a:lstStyle/>
                    <a:p>
                      <a:pPr marL="0" lvl="0" indent="0" algn="ctr" rtl="0">
                        <a:spcBef>
                          <a:spcPts val="0"/>
                        </a:spcBef>
                        <a:spcAft>
                          <a:spcPts val="0"/>
                        </a:spcAft>
                        <a:buNone/>
                      </a:pPr>
                      <a:r>
                        <a:rPr lang="en-US" sz="1800">
                          <a:solidFill>
                            <a:schemeClr val="dk1"/>
                          </a:solidFill>
                          <a:latin typeface="Courier"/>
                          <a:ea typeface="Courier"/>
                          <a:cs typeface="Courier"/>
                          <a:sym typeface="Courier"/>
                        </a:rPr>
                        <a:t>KNOW YOUR EV CHARGING STATIONS</a:t>
                      </a:r>
                      <a:endParaRPr sz="1600" b="1">
                        <a:solidFill>
                          <a:schemeClr val="lt1"/>
                        </a:solidFill>
                        <a:latin typeface="Trebuchet MS"/>
                        <a:ea typeface="Trebuchet MS"/>
                        <a:cs typeface="Trebuchet MS"/>
                        <a:sym typeface="Trebuchet MS"/>
                      </a:endParaRPr>
                    </a:p>
                  </a:txBody>
                  <a:tcPr marL="121925" marR="121925" marT="60950" marB="60950" anchor="ctr">
                    <a:lnL w="9525" cap="flat" cmpd="sng">
                      <a:solidFill>
                        <a:srgbClr val="000000">
                          <a:alpha val="0"/>
                        </a:srgbClr>
                      </a:solidFill>
                      <a:prstDash val="solid"/>
                      <a:round/>
                      <a:headEnd type="none" w="sm" len="sm"/>
                      <a:tailEnd type="none" w="sm" len="sm"/>
                    </a:lnL>
                    <a:lnT w="9525" cap="flat" cmpd="sng">
                      <a:solidFill>
                        <a:srgbClr val="000000">
                          <a:alpha val="0"/>
                        </a:srgbClr>
                      </a:solidFill>
                      <a:prstDash val="solid"/>
                      <a:round/>
                      <a:headEnd type="none" w="sm" len="sm"/>
                      <a:tailEnd type="none" w="sm" len="sm"/>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162950">
                <a:tc>
                  <a:txBody>
                    <a:bodyPr/>
                    <a:lstStyle/>
                    <a:p>
                      <a:pPr marL="0" lvl="0" indent="0" algn="l" rtl="0">
                        <a:spcBef>
                          <a:spcPts val="0"/>
                        </a:spcBef>
                        <a:spcAft>
                          <a:spcPts val="0"/>
                        </a:spcAft>
                        <a:buNone/>
                      </a:pPr>
                      <a:endParaRPr sz="1800" b="1">
                        <a:latin typeface="Courier"/>
                        <a:ea typeface="Courier"/>
                        <a:cs typeface="Courier"/>
                        <a:sym typeface="Courier"/>
                      </a:endParaRPr>
                    </a:p>
                    <a:p>
                      <a:pPr marL="0" lvl="0" indent="0" algn="l" rtl="0">
                        <a:spcBef>
                          <a:spcPts val="0"/>
                        </a:spcBef>
                        <a:spcAft>
                          <a:spcPts val="0"/>
                        </a:spcAft>
                        <a:buNone/>
                      </a:pPr>
                      <a:r>
                        <a:rPr lang="en-US" sz="1800" b="1">
                          <a:latin typeface="Courier"/>
                          <a:ea typeface="Courier"/>
                          <a:cs typeface="Courier"/>
                          <a:sym typeface="Courier"/>
                        </a:rPr>
                        <a:t>AC Level One </a:t>
                      </a:r>
                      <a:r>
                        <a:rPr lang="en-US" sz="1100" b="1">
                          <a:latin typeface="Courier"/>
                          <a:ea typeface="Courier"/>
                          <a:cs typeface="Courier"/>
                          <a:sym typeface="Courier"/>
                        </a:rPr>
                        <a:t>“smart outlet”</a:t>
                      </a:r>
                      <a:endParaRPr sz="1800" b="1">
                        <a:latin typeface="Courier"/>
                        <a:ea typeface="Courier"/>
                        <a:cs typeface="Courier"/>
                        <a:sym typeface="Courier"/>
                      </a:endParaRPr>
                    </a:p>
                  </a:txBody>
                  <a:tcPr marL="121925" marR="121925" marT="60950" marB="60950" anchor="b">
                    <a:lnL w="9525" cap="flat" cmpd="sng">
                      <a:solidFill>
                        <a:srgbClr val="000000">
                          <a:alpha val="0"/>
                        </a:srgbClr>
                      </a:solidFill>
                      <a:prstDash val="solid"/>
                      <a:round/>
                      <a:headEnd type="none" w="sm" len="sm"/>
                      <a:tailEnd type="none" w="sm" len="sm"/>
                    </a:lnL>
                    <a:lnB w="12700" cap="flat" cmpd="sng">
                      <a:solidFill>
                        <a:schemeClr val="accent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sz="1800" b="1">
                          <a:latin typeface="Courier"/>
                          <a:ea typeface="Courier"/>
                          <a:cs typeface="Courier"/>
                          <a:sym typeface="Courier"/>
                        </a:rPr>
                        <a:t>AC Level Two</a:t>
                      </a:r>
                      <a:endParaRPr/>
                    </a:p>
                  </a:txBody>
                  <a:tcPr marL="121925" marR="121925" marT="60950" marB="60950" anchor="b">
                    <a:lnB w="12700"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en-US" sz="1800" b="1">
                          <a:latin typeface="Courier"/>
                          <a:ea typeface="Courier"/>
                          <a:cs typeface="Courier"/>
                          <a:sym typeface="Courier"/>
                        </a:rPr>
                        <a:t>DC Fast Charge</a:t>
                      </a:r>
                      <a:endParaRPr>
                        <a:latin typeface="Verdana"/>
                        <a:ea typeface="Verdana"/>
                        <a:cs typeface="Verdana"/>
                        <a:sym typeface="Verdana"/>
                      </a:endParaRPr>
                    </a:p>
                  </a:txBody>
                  <a:tcPr marL="121925" marR="121925" marT="60950" marB="60950" anchor="b">
                    <a:lnR w="9525" cap="flat" cmpd="sng">
                      <a:solidFill>
                        <a:schemeClr val="accent1">
                          <a:alpha val="0"/>
                        </a:schemeClr>
                      </a:solidFill>
                      <a:prstDash val="solid"/>
                      <a:round/>
                      <a:headEnd type="none" w="sm" len="sm"/>
                      <a:tailEnd type="none" w="sm" len="sm"/>
                    </a:lnR>
                    <a:lnB w="12700" cap="flat" cmpd="sng">
                      <a:solidFill>
                        <a:schemeClr val="accent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605275">
                <a:tc>
                  <a:txBody>
                    <a:bodyPr/>
                    <a:lstStyle/>
                    <a:p>
                      <a:pPr marL="0" marR="0" lvl="0" indent="0" algn="l" rtl="0">
                        <a:spcBef>
                          <a:spcPts val="0"/>
                        </a:spcBef>
                        <a:spcAft>
                          <a:spcPts val="0"/>
                        </a:spcAft>
                        <a:buNone/>
                      </a:pPr>
                      <a:r>
                        <a:rPr lang="en-US" b="1">
                          <a:latin typeface="Verdana"/>
                          <a:ea typeface="Verdana"/>
                          <a:cs typeface="Verdana"/>
                          <a:sym typeface="Verdana"/>
                        </a:rPr>
                        <a:t>VOLTAGE</a:t>
                      </a:r>
                      <a:endParaRPr b="1">
                        <a:latin typeface="Verdana"/>
                        <a:ea typeface="Verdana"/>
                        <a:cs typeface="Verdana"/>
                        <a:sym typeface="Verdana"/>
                      </a:endParaRPr>
                    </a:p>
                    <a:p>
                      <a:pPr marL="0" marR="0" lvl="0" indent="0" algn="l" rtl="0">
                        <a:spcBef>
                          <a:spcPts val="0"/>
                        </a:spcBef>
                        <a:spcAft>
                          <a:spcPts val="0"/>
                        </a:spcAft>
                        <a:buNone/>
                      </a:pPr>
                      <a:r>
                        <a:rPr lang="en-US">
                          <a:latin typeface="Verdana"/>
                          <a:ea typeface="Verdana"/>
                          <a:cs typeface="Verdana"/>
                          <a:sym typeface="Verdana"/>
                        </a:rPr>
                        <a:t>120V 1-Phase AC</a:t>
                      </a:r>
                      <a:endParaRPr>
                        <a:latin typeface="Verdana"/>
                        <a:ea typeface="Verdana"/>
                        <a:cs typeface="Verdana"/>
                        <a:sym typeface="Verdana"/>
                      </a:endParaRPr>
                    </a:p>
                  </a:txBody>
                  <a:tcPr marL="121925" marR="121925" marT="60950" marB="60950" anchor="ctr">
                    <a:lnL w="9525" cap="flat" cmpd="sng">
                      <a:solidFill>
                        <a:srgbClr val="000000">
                          <a:alpha val="0"/>
                        </a:srgbClr>
                      </a:solidFill>
                      <a:prstDash val="solid"/>
                      <a:round/>
                      <a:headEnd type="none" w="sm" len="sm"/>
                      <a:tailEnd type="none" w="sm" len="sm"/>
                    </a:lnL>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lt1"/>
                    </a:solidFill>
                  </a:tcPr>
                </a:tc>
                <a:tc>
                  <a:txBody>
                    <a:bodyPr/>
                    <a:lstStyle/>
                    <a:p>
                      <a:pPr marL="0" lvl="0" indent="0" algn="l" rtl="0">
                        <a:spcBef>
                          <a:spcPts val="0"/>
                        </a:spcBef>
                        <a:spcAft>
                          <a:spcPts val="0"/>
                        </a:spcAft>
                        <a:buClr>
                          <a:srgbClr val="000000"/>
                        </a:buClr>
                        <a:buFont typeface="Arial"/>
                        <a:buNone/>
                      </a:pPr>
                      <a:r>
                        <a:rPr lang="en-US" b="1">
                          <a:latin typeface="Verdana"/>
                          <a:ea typeface="Verdana"/>
                          <a:cs typeface="Verdana"/>
                          <a:sym typeface="Verdana"/>
                        </a:rPr>
                        <a:t>VOLTAGE</a:t>
                      </a:r>
                      <a:endParaRPr b="1">
                        <a:latin typeface="Verdana"/>
                        <a:ea typeface="Verdana"/>
                        <a:cs typeface="Verdana"/>
                        <a:sym typeface="Verdana"/>
                      </a:endParaRPr>
                    </a:p>
                    <a:p>
                      <a:pPr marL="0" lvl="0" indent="0" algn="l" rtl="0">
                        <a:spcBef>
                          <a:spcPts val="0"/>
                        </a:spcBef>
                        <a:spcAft>
                          <a:spcPts val="0"/>
                        </a:spcAft>
                        <a:buNone/>
                      </a:pPr>
                      <a:r>
                        <a:rPr lang="en-US">
                          <a:latin typeface="Verdana"/>
                          <a:ea typeface="Verdana"/>
                          <a:cs typeface="Verdana"/>
                          <a:sym typeface="Verdana"/>
                        </a:rPr>
                        <a:t>208V or 240V 1-Phase AC</a:t>
                      </a:r>
                      <a:endParaRPr>
                        <a:latin typeface="Verdana"/>
                        <a:ea typeface="Verdana"/>
                        <a:cs typeface="Verdana"/>
                        <a:sym typeface="Verdana"/>
                      </a:endParaRPr>
                    </a:p>
                  </a:txBody>
                  <a:tcPr marL="121925" marR="121925" marT="60950" marB="60950" anchor="ct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Clr>
                          <a:srgbClr val="000000"/>
                        </a:buClr>
                        <a:buFont typeface="Arial"/>
                        <a:buNone/>
                      </a:pPr>
                      <a:r>
                        <a:rPr lang="en-US" b="1">
                          <a:latin typeface="Verdana"/>
                          <a:ea typeface="Verdana"/>
                          <a:cs typeface="Verdana"/>
                          <a:sym typeface="Verdana"/>
                        </a:rPr>
                        <a:t>VOLTAGE</a:t>
                      </a:r>
                      <a:endParaRPr b="1">
                        <a:latin typeface="Verdana"/>
                        <a:ea typeface="Verdana"/>
                        <a:cs typeface="Verdana"/>
                        <a:sym typeface="Verdana"/>
                      </a:endParaRPr>
                    </a:p>
                    <a:p>
                      <a:pPr marL="0" lvl="0" indent="0" algn="l" rtl="0">
                        <a:spcBef>
                          <a:spcPts val="0"/>
                        </a:spcBef>
                        <a:spcAft>
                          <a:spcPts val="0"/>
                        </a:spcAft>
                        <a:buNone/>
                      </a:pPr>
                      <a:r>
                        <a:rPr lang="en-US">
                          <a:latin typeface="Verdana"/>
                          <a:ea typeface="Verdana"/>
                          <a:cs typeface="Verdana"/>
                          <a:sym typeface="Verdana"/>
                        </a:rPr>
                        <a:t>208V or 480V 3-Phase AC</a:t>
                      </a:r>
                      <a:endParaRPr>
                        <a:latin typeface="Verdana"/>
                        <a:ea typeface="Verdana"/>
                        <a:cs typeface="Verdana"/>
                        <a:sym typeface="Verdana"/>
                      </a:endParaRPr>
                    </a:p>
                  </a:txBody>
                  <a:tcPr marL="121925" marR="121925" marT="60950" marB="60950" anchor="ctr">
                    <a:lnR w="9525" cap="flat" cmpd="sng">
                      <a:solidFill>
                        <a:schemeClr val="accent1">
                          <a:alpha val="0"/>
                        </a:scheme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05275">
                <a:tc>
                  <a:txBody>
                    <a:bodyPr/>
                    <a:lstStyle/>
                    <a:p>
                      <a:pPr marL="0" lvl="0" indent="0" algn="l" rtl="0">
                        <a:spcBef>
                          <a:spcPts val="0"/>
                        </a:spcBef>
                        <a:spcAft>
                          <a:spcPts val="0"/>
                        </a:spcAft>
                        <a:buNone/>
                      </a:pPr>
                      <a:r>
                        <a:rPr lang="en-US" b="1">
                          <a:latin typeface="Verdana"/>
                          <a:ea typeface="Verdana"/>
                        </a:rPr>
                        <a:t>AMPS</a:t>
                      </a:r>
                      <a:endParaRPr lang="en-US"/>
                    </a:p>
                    <a:p>
                      <a:pPr marL="0" lvl="0" indent="0" algn="l">
                        <a:spcBef>
                          <a:spcPts val="0"/>
                        </a:spcBef>
                        <a:spcAft>
                          <a:spcPts val="0"/>
                        </a:spcAft>
                        <a:buNone/>
                      </a:pPr>
                      <a:r>
                        <a:rPr lang="en-US">
                          <a:latin typeface="Verdana"/>
                          <a:ea typeface="Verdana"/>
                          <a:cs typeface="Verdana"/>
                        </a:rPr>
                        <a:t>16</a:t>
                      </a:r>
                      <a:r>
                        <a:rPr lang="en-US">
                          <a:latin typeface="Verdana"/>
                          <a:ea typeface="Verdana"/>
                          <a:cs typeface="Verdana"/>
                          <a:sym typeface="Verdana"/>
                        </a:rPr>
                        <a:t> Amps</a:t>
                      </a:r>
                    </a:p>
                  </a:txBody>
                  <a:tcPr marL="121925" marR="121925" marT="60950" marB="60950" anchor="ctr">
                    <a:lnL w="9525" cap="flat" cmpd="sng">
                      <a:solidFill>
                        <a:srgbClr val="000000">
                          <a:alpha val="0"/>
                        </a:srgbClr>
                      </a:solidFill>
                      <a:prstDash val="solid"/>
                      <a:round/>
                      <a:headEnd type="none" w="sm" len="sm"/>
                      <a:tailEnd type="none" w="sm" len="sm"/>
                    </a:lnL>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b="1">
                          <a:latin typeface="Verdana"/>
                          <a:ea typeface="Verdana"/>
                          <a:cs typeface="Verdana"/>
                          <a:sym typeface="Verdana"/>
                        </a:rPr>
                        <a:t>AMPS</a:t>
                      </a:r>
                      <a:endParaRPr b="1">
                        <a:latin typeface="Verdana"/>
                        <a:ea typeface="Verdana"/>
                        <a:cs typeface="Verdana"/>
                        <a:sym typeface="Verdana"/>
                      </a:endParaRPr>
                    </a:p>
                    <a:p>
                      <a:pPr marL="0" lvl="0" indent="0" algn="l" rtl="0">
                        <a:spcBef>
                          <a:spcPts val="0"/>
                        </a:spcBef>
                        <a:spcAft>
                          <a:spcPts val="0"/>
                        </a:spcAft>
                        <a:buNone/>
                      </a:pPr>
                      <a:r>
                        <a:rPr lang="en-US">
                          <a:latin typeface="Verdana"/>
                          <a:ea typeface="Verdana"/>
                          <a:cs typeface="Verdana"/>
                          <a:sym typeface="Verdana"/>
                        </a:rPr>
                        <a:t>12–80 Amps (Typ. 32 Amps)</a:t>
                      </a:r>
                      <a:endParaRPr>
                        <a:latin typeface="Verdana"/>
                        <a:ea typeface="Verdana"/>
                        <a:cs typeface="Verdana"/>
                        <a:sym typeface="Verdana"/>
                      </a:endParaRPr>
                    </a:p>
                  </a:txBody>
                  <a:tcPr marL="121925" marR="121925" marT="60950" marB="60950" anchor="ct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en-US" b="1">
                          <a:latin typeface="Verdana"/>
                          <a:ea typeface="Verdana"/>
                          <a:cs typeface="Verdana"/>
                          <a:sym typeface="Verdana"/>
                        </a:rPr>
                        <a:t>AMPS</a:t>
                      </a:r>
                      <a:endParaRPr b="1">
                        <a:latin typeface="Verdana"/>
                        <a:ea typeface="Verdana"/>
                        <a:cs typeface="Verdana"/>
                        <a:sym typeface="Verdana"/>
                      </a:endParaRPr>
                    </a:p>
                    <a:p>
                      <a:pPr marL="0" lvl="0" indent="0" algn="l" rtl="0">
                        <a:spcBef>
                          <a:spcPts val="0"/>
                        </a:spcBef>
                        <a:spcAft>
                          <a:spcPts val="0"/>
                        </a:spcAft>
                        <a:buNone/>
                      </a:pPr>
                      <a:r>
                        <a:rPr lang="en-US">
                          <a:latin typeface="Verdana"/>
                          <a:ea typeface="Verdana"/>
                          <a:cs typeface="Verdana"/>
                          <a:sym typeface="Verdana"/>
                        </a:rPr>
                        <a:t>&lt;125 Amps (Typ. 60 Amps)</a:t>
                      </a:r>
                      <a:endParaRPr>
                        <a:latin typeface="Verdana"/>
                        <a:ea typeface="Verdana"/>
                        <a:cs typeface="Verdana"/>
                        <a:sym typeface="Verdana"/>
                      </a:endParaRPr>
                    </a:p>
                  </a:txBody>
                  <a:tcPr marL="121925" marR="121925" marT="60950" marB="60950" anchor="ctr">
                    <a:lnR w="9525" cap="flat" cmpd="sng">
                      <a:solidFill>
                        <a:schemeClr val="accent1">
                          <a:alpha val="0"/>
                        </a:scheme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701325">
                <a:tc>
                  <a:txBody>
                    <a:bodyPr/>
                    <a:lstStyle/>
                    <a:p>
                      <a:pPr marL="0" lvl="0" indent="0" algn="l" rtl="0">
                        <a:spcBef>
                          <a:spcPts val="0"/>
                        </a:spcBef>
                        <a:spcAft>
                          <a:spcPts val="0"/>
                        </a:spcAft>
                        <a:buNone/>
                      </a:pPr>
                      <a:r>
                        <a:rPr lang="en-US" b="1">
                          <a:latin typeface="Verdana"/>
                          <a:ea typeface="Verdana"/>
                          <a:cs typeface="Verdana"/>
                          <a:sym typeface="Verdana"/>
                        </a:rPr>
                        <a:t>CHARGING LOADS</a:t>
                      </a:r>
                      <a:endParaRPr b="1">
                        <a:latin typeface="Verdana"/>
                        <a:ea typeface="Verdana"/>
                        <a:cs typeface="Verdana"/>
                        <a:sym typeface="Verdana"/>
                      </a:endParaRPr>
                    </a:p>
                    <a:p>
                      <a:pPr marL="0" lvl="0" indent="0" algn="l" rtl="0">
                        <a:spcBef>
                          <a:spcPts val="0"/>
                        </a:spcBef>
                        <a:spcAft>
                          <a:spcPts val="0"/>
                        </a:spcAft>
                        <a:buNone/>
                      </a:pPr>
                      <a:r>
                        <a:rPr lang="en-US">
                          <a:latin typeface="Verdana"/>
                          <a:ea typeface="Verdana"/>
                          <a:cs typeface="Verdana"/>
                        </a:rPr>
                        <a:t>1.9</a:t>
                      </a:r>
                      <a:r>
                        <a:rPr lang="en-US">
                          <a:latin typeface="Verdana"/>
                          <a:ea typeface="Verdana"/>
                          <a:cs typeface="Verdana"/>
                          <a:sym typeface="Verdana"/>
                        </a:rPr>
                        <a:t> kW</a:t>
                      </a:r>
                      <a:endParaRPr>
                        <a:latin typeface="Verdana"/>
                        <a:ea typeface="Verdana"/>
                        <a:cs typeface="Verdana"/>
                        <a:sym typeface="Verdana"/>
                      </a:endParaRPr>
                    </a:p>
                  </a:txBody>
                  <a:tcPr marL="121925" marR="121925" marT="60950" marB="60950" anchor="ctr">
                    <a:lnL w="9525" cap="flat" cmpd="sng">
                      <a:solidFill>
                        <a:srgbClr val="000000">
                          <a:alpha val="0"/>
                        </a:srgbClr>
                      </a:solidFill>
                      <a:prstDash val="solid"/>
                      <a:round/>
                      <a:headEnd type="none" w="sm" len="sm"/>
                      <a:tailEnd type="none" w="sm" len="sm"/>
                    </a:lnL>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b="1">
                          <a:latin typeface="Verdana"/>
                          <a:ea typeface="Verdana"/>
                          <a:cs typeface="Verdana"/>
                          <a:sym typeface="Verdana"/>
                        </a:rPr>
                        <a:t>CHARGING LOADS</a:t>
                      </a:r>
                      <a:endParaRPr b="1">
                        <a:latin typeface="Verdana"/>
                        <a:ea typeface="Verdana"/>
                        <a:cs typeface="Verdana"/>
                        <a:sym typeface="Verdana"/>
                      </a:endParaRPr>
                    </a:p>
                    <a:p>
                      <a:pPr marL="0" lvl="0" indent="0" algn="l" rtl="0">
                        <a:spcBef>
                          <a:spcPts val="0"/>
                        </a:spcBef>
                        <a:spcAft>
                          <a:spcPts val="0"/>
                        </a:spcAft>
                        <a:buNone/>
                      </a:pPr>
                      <a:r>
                        <a:rPr lang="en-US">
                          <a:latin typeface="Verdana"/>
                          <a:ea typeface="Verdana"/>
                          <a:cs typeface="Verdana"/>
                        </a:rPr>
                        <a:t>3.8</a:t>
                      </a:r>
                      <a:r>
                        <a:rPr lang="en-US">
                          <a:latin typeface="Verdana"/>
                          <a:ea typeface="Verdana"/>
                          <a:cs typeface="Verdana"/>
                          <a:sym typeface="Verdana"/>
                        </a:rPr>
                        <a:t> to 19.2 kW (Typ. </a:t>
                      </a:r>
                      <a:r>
                        <a:rPr lang="en-US">
                          <a:latin typeface="Verdana"/>
                          <a:ea typeface="Verdana"/>
                          <a:cs typeface="Verdana"/>
                        </a:rPr>
                        <a:t>7.69</a:t>
                      </a:r>
                      <a:r>
                        <a:rPr lang="en-US">
                          <a:latin typeface="Verdana"/>
                          <a:ea typeface="Verdana"/>
                          <a:cs typeface="Verdana"/>
                          <a:sym typeface="Verdana"/>
                        </a:rPr>
                        <a:t> kW)</a:t>
                      </a:r>
                      <a:endParaRPr b="1">
                        <a:latin typeface="Verdana"/>
                        <a:ea typeface="Verdana"/>
                        <a:cs typeface="Verdana"/>
                        <a:sym typeface="Verdana"/>
                      </a:endParaRPr>
                    </a:p>
                  </a:txBody>
                  <a:tcPr marL="121925" marR="121925" marT="60950" marB="60950" anchor="ct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en-US" b="1">
                          <a:latin typeface="Verdana"/>
                          <a:ea typeface="Verdana"/>
                          <a:cs typeface="Verdana"/>
                          <a:sym typeface="Verdana"/>
                        </a:rPr>
                        <a:t>CHARGING LOADS</a:t>
                      </a:r>
                      <a:endParaRPr b="1">
                        <a:latin typeface="Verdana"/>
                        <a:ea typeface="Verdana"/>
                        <a:cs typeface="Verdana"/>
                        <a:sym typeface="Verdana"/>
                      </a:endParaRPr>
                    </a:p>
                    <a:p>
                      <a:pPr marL="0" lvl="0" indent="0" algn="l" rtl="0">
                        <a:spcBef>
                          <a:spcPts val="0"/>
                        </a:spcBef>
                        <a:spcAft>
                          <a:spcPts val="0"/>
                        </a:spcAft>
                        <a:buNone/>
                      </a:pPr>
                      <a:r>
                        <a:rPr lang="en-US">
                          <a:latin typeface="Verdana"/>
                          <a:ea typeface="Verdana"/>
                          <a:cs typeface="Verdana"/>
                          <a:sym typeface="Verdana"/>
                        </a:rPr>
                        <a:t>&lt;350 kW (</a:t>
                      </a:r>
                      <a:r>
                        <a:rPr lang="en-US">
                          <a:latin typeface="Verdana"/>
                          <a:ea typeface="Verdana"/>
                          <a:cs typeface="Verdana"/>
                        </a:rPr>
                        <a:t>min</a:t>
                      </a:r>
                      <a:r>
                        <a:rPr lang="en-US">
                          <a:latin typeface="Verdana"/>
                          <a:ea typeface="Verdana"/>
                          <a:cs typeface="Verdana"/>
                          <a:sym typeface="Verdana"/>
                        </a:rPr>
                        <a:t>. 50 kW)</a:t>
                      </a:r>
                      <a:endParaRPr b="1">
                        <a:latin typeface="Verdana"/>
                        <a:ea typeface="Verdana"/>
                        <a:cs typeface="Verdana"/>
                        <a:sym typeface="Verdana"/>
                      </a:endParaRPr>
                    </a:p>
                  </a:txBody>
                  <a:tcPr marL="121925" marR="121925" marT="60950" marB="60950" anchor="ctr">
                    <a:lnR w="9525" cap="flat" cmpd="sng">
                      <a:solidFill>
                        <a:schemeClr val="accent1">
                          <a:alpha val="0"/>
                        </a:scheme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645750">
                <a:tc>
                  <a:txBody>
                    <a:bodyPr/>
                    <a:lstStyle/>
                    <a:p>
                      <a:pPr marL="0" marR="0" lvl="0" indent="0" algn="l" rtl="0">
                        <a:spcBef>
                          <a:spcPts val="0"/>
                        </a:spcBef>
                        <a:spcAft>
                          <a:spcPts val="0"/>
                        </a:spcAft>
                        <a:buNone/>
                      </a:pPr>
                      <a:r>
                        <a:rPr lang="en-US" b="1">
                          <a:highlight>
                            <a:srgbClr val="FFFF00"/>
                          </a:highlight>
                          <a:latin typeface="Verdana"/>
                          <a:ea typeface="Verdana"/>
                          <a:cs typeface="Verdana"/>
                          <a:sym typeface="Verdana"/>
                        </a:rPr>
                        <a:t>CHARGE TIME FOR VEHICLE</a:t>
                      </a:r>
                      <a:endParaRPr b="1">
                        <a:highlight>
                          <a:srgbClr val="FFFF00"/>
                        </a:highlight>
                        <a:latin typeface="Verdana"/>
                        <a:ea typeface="Verdana"/>
                        <a:cs typeface="Verdana"/>
                        <a:sym typeface="Verdana"/>
                      </a:endParaRPr>
                    </a:p>
                    <a:p>
                      <a:pPr marL="0" marR="0" lvl="0" indent="0" algn="l" rtl="0">
                        <a:spcBef>
                          <a:spcPts val="0"/>
                        </a:spcBef>
                        <a:spcAft>
                          <a:spcPts val="0"/>
                        </a:spcAft>
                        <a:buNone/>
                      </a:pPr>
                      <a:r>
                        <a:rPr lang="en-US">
                          <a:highlight>
                            <a:srgbClr val="FFFF00"/>
                          </a:highlight>
                          <a:latin typeface="Verdana"/>
                          <a:ea typeface="Verdana"/>
                          <a:cs typeface="Verdana"/>
                        </a:rPr>
                        <a:t>5-6</a:t>
                      </a:r>
                      <a:r>
                        <a:rPr lang="en-US">
                          <a:highlight>
                            <a:srgbClr val="FFFF00"/>
                          </a:highlight>
                          <a:latin typeface="Verdana"/>
                          <a:ea typeface="Verdana"/>
                          <a:cs typeface="Verdana"/>
                          <a:sym typeface="Verdana"/>
                        </a:rPr>
                        <a:t> Miles of Range Per Hour</a:t>
                      </a:r>
                      <a:endParaRPr>
                        <a:highlight>
                          <a:srgbClr val="FFFF00"/>
                        </a:highlight>
                        <a:latin typeface="Verdana"/>
                        <a:ea typeface="Verdana"/>
                        <a:cs typeface="Verdana"/>
                        <a:sym typeface="Verdana"/>
                      </a:endParaRPr>
                    </a:p>
                  </a:txBody>
                  <a:tcPr marL="121925" marR="121925" marT="60950" marB="60950" anchor="ctr">
                    <a:lnL w="9525" cap="flat" cmpd="sng">
                      <a:solidFill>
                        <a:srgbClr val="000000">
                          <a:alpha val="0"/>
                        </a:srgbClr>
                      </a:solidFill>
                      <a:prstDash val="solid"/>
                      <a:round/>
                      <a:headEnd type="none" w="sm" len="sm"/>
                      <a:tailEnd type="none" w="sm" len="sm"/>
                    </a:lnL>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lt1"/>
                    </a:solidFill>
                  </a:tcPr>
                </a:tc>
                <a:tc>
                  <a:txBody>
                    <a:bodyPr/>
                    <a:lstStyle/>
                    <a:p>
                      <a:pPr marL="0" lvl="0" indent="0" algn="l" rtl="0">
                        <a:spcBef>
                          <a:spcPts val="0"/>
                        </a:spcBef>
                        <a:spcAft>
                          <a:spcPts val="0"/>
                        </a:spcAft>
                        <a:buClr>
                          <a:srgbClr val="000000"/>
                        </a:buClr>
                        <a:buFont typeface="Arial"/>
                        <a:buNone/>
                      </a:pPr>
                      <a:r>
                        <a:rPr lang="en-US" b="1">
                          <a:highlight>
                            <a:srgbClr val="FFFF00"/>
                          </a:highlight>
                          <a:latin typeface="Verdana"/>
                          <a:ea typeface="Verdana"/>
                          <a:cs typeface="Verdana"/>
                          <a:sym typeface="Verdana"/>
                        </a:rPr>
                        <a:t>CHARGE TIME FOR VEHICLE</a:t>
                      </a:r>
                      <a:endParaRPr b="1">
                        <a:highlight>
                          <a:srgbClr val="FFFF00"/>
                        </a:highlight>
                        <a:latin typeface="Verdana"/>
                        <a:ea typeface="Verdana"/>
                        <a:cs typeface="Verdana"/>
                        <a:sym typeface="Verdana"/>
                      </a:endParaRPr>
                    </a:p>
                    <a:p>
                      <a:pPr marL="0" lvl="0" indent="0" algn="l" rtl="0">
                        <a:spcBef>
                          <a:spcPts val="0"/>
                        </a:spcBef>
                        <a:spcAft>
                          <a:spcPts val="0"/>
                        </a:spcAft>
                        <a:buNone/>
                      </a:pPr>
                      <a:r>
                        <a:rPr lang="en-US">
                          <a:highlight>
                            <a:srgbClr val="FFFF00"/>
                          </a:highlight>
                          <a:latin typeface="Verdana"/>
                          <a:ea typeface="Verdana"/>
                          <a:cs typeface="Verdana"/>
                          <a:sym typeface="Verdana"/>
                        </a:rPr>
                        <a:t>10–20 Miles of Range Per Hour</a:t>
                      </a:r>
                      <a:endParaRPr>
                        <a:highlight>
                          <a:srgbClr val="FFFF00"/>
                        </a:highlight>
                        <a:latin typeface="Verdana"/>
                        <a:ea typeface="Verdana"/>
                        <a:cs typeface="Verdana"/>
                        <a:sym typeface="Verdana"/>
                      </a:endParaRPr>
                    </a:p>
                  </a:txBody>
                  <a:tcPr marL="121925" marR="121925" marT="60950" marB="60950" anchor="ct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Clr>
                          <a:srgbClr val="000000"/>
                        </a:buClr>
                        <a:buFont typeface="Arial"/>
                        <a:buNone/>
                      </a:pPr>
                      <a:r>
                        <a:rPr lang="en-US" b="1">
                          <a:highlight>
                            <a:srgbClr val="FFFF00"/>
                          </a:highlight>
                          <a:latin typeface="Verdana"/>
                          <a:ea typeface="Verdana"/>
                          <a:cs typeface="Verdana"/>
                          <a:sym typeface="Verdana"/>
                        </a:rPr>
                        <a:t>CHARGE TIME FOR VEHICLE</a:t>
                      </a:r>
                      <a:endParaRPr b="1">
                        <a:highlight>
                          <a:srgbClr val="FFFF00"/>
                        </a:highlight>
                        <a:latin typeface="Verdana"/>
                        <a:ea typeface="Verdana"/>
                        <a:cs typeface="Verdana"/>
                        <a:sym typeface="Verdana"/>
                      </a:endParaRPr>
                    </a:p>
                    <a:p>
                      <a:pPr marL="0" lvl="0" indent="0" algn="l" rtl="0">
                        <a:spcBef>
                          <a:spcPts val="0"/>
                        </a:spcBef>
                        <a:spcAft>
                          <a:spcPts val="0"/>
                        </a:spcAft>
                        <a:buNone/>
                      </a:pPr>
                      <a:r>
                        <a:rPr lang="en-US">
                          <a:highlight>
                            <a:srgbClr val="FFFF00"/>
                          </a:highlight>
                          <a:latin typeface="Verdana"/>
                          <a:ea typeface="Verdana"/>
                          <a:cs typeface="Verdana"/>
                          <a:sym typeface="Verdana"/>
                        </a:rPr>
                        <a:t>100-200 miles in 30 Minutes</a:t>
                      </a:r>
                      <a:endParaRPr>
                        <a:highlight>
                          <a:srgbClr val="FFFF00"/>
                        </a:highlight>
                        <a:latin typeface="Verdana"/>
                        <a:ea typeface="Verdana"/>
                        <a:cs typeface="Verdana"/>
                        <a:sym typeface="Verdana"/>
                      </a:endParaRPr>
                    </a:p>
                  </a:txBody>
                  <a:tcPr marL="121925" marR="121925" marT="60950" marB="60950" anchor="ctr">
                    <a:lnR w="9525" cap="flat" cmpd="sng">
                      <a:solidFill>
                        <a:schemeClr val="accent1">
                          <a:alpha val="0"/>
                        </a:scheme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pic>
        <p:nvPicPr>
          <p:cNvPr id="470" name="Google Shape;470;p46"/>
          <p:cNvPicPr preferRelativeResize="0"/>
          <p:nvPr/>
        </p:nvPicPr>
        <p:blipFill>
          <a:blip r:embed="rId3">
            <a:alphaModFix/>
          </a:blip>
          <a:stretch>
            <a:fillRect/>
          </a:stretch>
        </p:blipFill>
        <p:spPr>
          <a:xfrm>
            <a:off x="1297921" y="1852496"/>
            <a:ext cx="3246120" cy="1827102"/>
          </a:xfrm>
          <a:prstGeom prst="rect">
            <a:avLst/>
          </a:prstGeom>
          <a:noFill/>
          <a:ln>
            <a:noFill/>
          </a:ln>
        </p:spPr>
      </p:pic>
      <p:pic>
        <p:nvPicPr>
          <p:cNvPr id="471" name="Google Shape;471;p46"/>
          <p:cNvPicPr preferRelativeResize="0"/>
          <p:nvPr/>
        </p:nvPicPr>
        <p:blipFill>
          <a:blip r:embed="rId4">
            <a:alphaModFix/>
          </a:blip>
          <a:stretch>
            <a:fillRect/>
          </a:stretch>
        </p:blipFill>
        <p:spPr>
          <a:xfrm>
            <a:off x="4561524" y="1856013"/>
            <a:ext cx="3246120" cy="1817827"/>
          </a:xfrm>
          <a:prstGeom prst="rect">
            <a:avLst/>
          </a:prstGeom>
          <a:noFill/>
          <a:ln>
            <a:noFill/>
          </a:ln>
        </p:spPr>
      </p:pic>
      <p:pic>
        <p:nvPicPr>
          <p:cNvPr id="472" name="Google Shape;472;p46"/>
          <p:cNvPicPr preferRelativeResize="0"/>
          <p:nvPr/>
        </p:nvPicPr>
        <p:blipFill>
          <a:blip r:embed="rId5">
            <a:alphaModFix/>
          </a:blip>
          <a:stretch>
            <a:fillRect/>
          </a:stretch>
        </p:blipFill>
        <p:spPr>
          <a:xfrm>
            <a:off x="7825126" y="1856013"/>
            <a:ext cx="3246120" cy="181782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6"/>
        <p:cNvGrpSpPr/>
        <p:nvPr/>
      </p:nvGrpSpPr>
      <p:grpSpPr>
        <a:xfrm>
          <a:off x="0" y="0"/>
          <a:ext cx="0" cy="0"/>
          <a:chOff x="0" y="0"/>
          <a:chExt cx="0" cy="0"/>
        </a:xfrm>
      </p:grpSpPr>
      <p:sp>
        <p:nvSpPr>
          <p:cNvPr id="477" name="Google Shape;477;p47"/>
          <p:cNvSpPr/>
          <p:nvPr/>
        </p:nvSpPr>
        <p:spPr>
          <a:xfrm>
            <a:off x="232012" y="163773"/>
            <a:ext cx="6104700" cy="6496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pic>
        <p:nvPicPr>
          <p:cNvPr id="478" name="Google Shape;478;p47" descr="A picture containing person, close&#10;&#10;Description automatically generated"/>
          <p:cNvPicPr preferRelativeResize="0"/>
          <p:nvPr/>
        </p:nvPicPr>
        <p:blipFill rotWithShape="1">
          <a:blip r:embed="rId4">
            <a:alphaModFix/>
          </a:blip>
          <a:srcRect l="10346" r="22986"/>
          <a:stretch/>
        </p:blipFill>
        <p:spPr>
          <a:xfrm>
            <a:off x="6502558" y="537325"/>
            <a:ext cx="3607200" cy="3607200"/>
          </a:xfrm>
          <a:prstGeom prst="ellipse">
            <a:avLst/>
          </a:prstGeom>
          <a:noFill/>
          <a:ln>
            <a:noFill/>
          </a:ln>
        </p:spPr>
      </p:pic>
      <p:sp>
        <p:nvSpPr>
          <p:cNvPr id="479" name="Google Shape;479;p47"/>
          <p:cNvSpPr/>
          <p:nvPr/>
        </p:nvSpPr>
        <p:spPr>
          <a:xfrm>
            <a:off x="6336835" y="363314"/>
            <a:ext cx="3607200" cy="3607200"/>
          </a:xfrm>
          <a:prstGeom prst="ellipse">
            <a:avLst/>
          </a:prstGeom>
          <a:noFill/>
          <a:ln w="381000" cap="flat" cmpd="sng">
            <a:solidFill>
              <a:schemeClr val="dk2">
                <a:alpha val="7176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pic>
        <p:nvPicPr>
          <p:cNvPr id="480" name="Google Shape;480;p47" descr="A white car with a black background&#10;&#10;Description automatically generated with medium confidence"/>
          <p:cNvPicPr preferRelativeResize="0"/>
          <p:nvPr/>
        </p:nvPicPr>
        <p:blipFill rotWithShape="1">
          <a:blip r:embed="rId5">
            <a:alphaModFix/>
          </a:blip>
          <a:srcRect/>
          <a:stretch/>
        </p:blipFill>
        <p:spPr>
          <a:xfrm>
            <a:off x="4846112" y="3428999"/>
            <a:ext cx="4420444" cy="2541754"/>
          </a:xfrm>
          <a:prstGeom prst="rect">
            <a:avLst/>
          </a:prstGeom>
          <a:noFill/>
          <a:ln>
            <a:noFill/>
          </a:ln>
        </p:spPr>
      </p:pic>
      <p:sp>
        <p:nvSpPr>
          <p:cNvPr id="481" name="Google Shape;481;p47"/>
          <p:cNvSpPr txBox="1"/>
          <p:nvPr/>
        </p:nvSpPr>
        <p:spPr>
          <a:xfrm rot="5400000">
            <a:off x="7340531" y="1706346"/>
            <a:ext cx="6516600" cy="3786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0" b="0" i="0" u="none" strike="noStrike" cap="none">
                <a:solidFill>
                  <a:schemeClr val="lt2"/>
                </a:solidFill>
                <a:latin typeface="Impact"/>
                <a:ea typeface="Impact"/>
                <a:cs typeface="Impact"/>
                <a:sym typeface="Impact"/>
              </a:rPr>
              <a:t>POLL</a:t>
            </a:r>
            <a:endParaRPr/>
          </a:p>
        </p:txBody>
      </p:sp>
      <p:sp>
        <p:nvSpPr>
          <p:cNvPr id="482" name="Google Shape;482;p47"/>
          <p:cNvSpPr txBox="1"/>
          <p:nvPr/>
        </p:nvSpPr>
        <p:spPr>
          <a:xfrm>
            <a:off x="2080399" y="2967300"/>
            <a:ext cx="23778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Verdana"/>
                <a:ea typeface="Verdana"/>
                <a:cs typeface="Verdana"/>
                <a:sym typeface="Verdana"/>
              </a:rPr>
              <a:t>Charging</a:t>
            </a:r>
            <a:endParaRPr/>
          </a:p>
        </p:txBody>
      </p:sp>
      <p:pic>
        <p:nvPicPr>
          <p:cNvPr id="483" name="Google Shape;483;p47"/>
          <p:cNvPicPr preferRelativeResize="0"/>
          <p:nvPr/>
        </p:nvPicPr>
        <p:blipFill rotWithShape="1">
          <a:blip r:embed="rId6">
            <a:alphaModFix/>
          </a:blip>
          <a:srcRect/>
          <a:stretch/>
        </p:blipFill>
        <p:spPr>
          <a:xfrm>
            <a:off x="3065997" y="2166978"/>
            <a:ext cx="406611" cy="63234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50"/>
          <p:cNvSpPr txBox="1">
            <a:spLocks noGrp="1"/>
          </p:cNvSpPr>
          <p:nvPr>
            <p:ph type="title"/>
          </p:nvPr>
        </p:nvSpPr>
        <p:spPr>
          <a:xfrm>
            <a:off x="1672094" y="362310"/>
            <a:ext cx="8665500" cy="1009800"/>
          </a:xfrm>
          <a:prstGeom prst="rect">
            <a:avLst/>
          </a:prstGeom>
        </p:spPr>
        <p:txBody>
          <a:bodyPr spcFirstLastPara="1" wrap="square" lIns="91425" tIns="45700" rIns="91425" bIns="45700" anchor="t" anchorCtr="0">
            <a:noAutofit/>
          </a:bodyPr>
          <a:lstStyle/>
          <a:p>
            <a:r>
              <a:rPr lang="en-US" sz="3200"/>
              <a:t>Public EV Charging is easy to find</a:t>
            </a:r>
            <a:endParaRPr lang="en-US" sz="4000"/>
          </a:p>
        </p:txBody>
      </p:sp>
      <p:pic>
        <p:nvPicPr>
          <p:cNvPr id="500" name="Google Shape;500;p50" descr="Map&#10;&#10;Description automatically generated"/>
          <p:cNvPicPr preferRelativeResize="0"/>
          <p:nvPr/>
        </p:nvPicPr>
        <p:blipFill rotWithShape="1">
          <a:blip r:embed="rId3"/>
          <a:srcRect l="286" t="62" r="48498" b="617"/>
          <a:stretch/>
        </p:blipFill>
        <p:spPr>
          <a:xfrm>
            <a:off x="5810073" y="1293023"/>
            <a:ext cx="5072827" cy="4498975"/>
          </a:xfrm>
          <a:prstGeom prst="rect">
            <a:avLst/>
          </a:prstGeom>
          <a:noFill/>
          <a:ln>
            <a:noFill/>
          </a:ln>
          <a:effectLst>
            <a:outerShdw dist="85725" dir="3720000" algn="bl" rotWithShape="0">
              <a:schemeClr val="accent3"/>
            </a:outerShdw>
          </a:effectLst>
        </p:spPr>
      </p:pic>
      <p:sp>
        <p:nvSpPr>
          <p:cNvPr id="501" name="Google Shape;501;p50"/>
          <p:cNvSpPr txBox="1"/>
          <p:nvPr/>
        </p:nvSpPr>
        <p:spPr>
          <a:xfrm>
            <a:off x="454675" y="1484851"/>
            <a:ext cx="4516550" cy="1610154"/>
          </a:xfrm>
          <a:prstGeom prst="rect">
            <a:avLst/>
          </a:prstGeom>
          <a:noFill/>
          <a:ln>
            <a:noFill/>
          </a:ln>
        </p:spPr>
        <p:txBody>
          <a:bodyPr spcFirstLastPara="1" wrap="square" lIns="91425" tIns="45700" rIns="91425" bIns="45700" anchor="t" anchorCtr="0">
            <a:noAutofit/>
          </a:bodyPr>
          <a:lstStyle/>
          <a:p>
            <a:r>
              <a:rPr lang="en-US" sz="1800" b="1">
                <a:solidFill>
                  <a:schemeClr val="dk1"/>
                </a:solidFill>
                <a:latin typeface="Verdana"/>
                <a:ea typeface="Verdana"/>
                <a:cs typeface="Verdana"/>
                <a:sym typeface="Verdana"/>
              </a:rPr>
              <a:t>EV Charging is coming soon or has already been installed at your property for convenient charging!</a:t>
            </a:r>
            <a:endParaRPr lang="en-US" sz="1800" b="1">
              <a:solidFill>
                <a:schemeClr val="dk1"/>
              </a:solidFill>
              <a:latin typeface="Verdana"/>
              <a:ea typeface="Verdana"/>
              <a:cs typeface="Verdana"/>
            </a:endParaRPr>
          </a:p>
          <a:p>
            <a:pPr marL="0" lvl="0" indent="0" algn="l" rtl="0">
              <a:spcBef>
                <a:spcPts val="0"/>
              </a:spcBef>
              <a:spcAft>
                <a:spcPts val="0"/>
              </a:spcAft>
              <a:buNone/>
            </a:pPr>
            <a:endParaRPr lang="en-US" sz="1800" b="1">
              <a:solidFill>
                <a:schemeClr val="dk1"/>
              </a:solidFill>
              <a:latin typeface="Verdana"/>
              <a:ea typeface="Verdana"/>
              <a:cs typeface="Verdana"/>
              <a:sym typeface="Verdana"/>
            </a:endParaRPr>
          </a:p>
        </p:txBody>
      </p:sp>
      <p:sp>
        <p:nvSpPr>
          <p:cNvPr id="502" name="Google Shape;502;p50"/>
          <p:cNvSpPr txBox="1"/>
          <p:nvPr/>
        </p:nvSpPr>
        <p:spPr>
          <a:xfrm>
            <a:off x="1029631" y="3166947"/>
            <a:ext cx="3223200" cy="613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u="sng">
                <a:solidFill>
                  <a:schemeClr val="dk1"/>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Plugshare.com</a:t>
            </a:r>
            <a:endParaRPr sz="1800">
              <a:solidFill>
                <a:schemeClr val="dk1"/>
              </a:solidFill>
              <a:latin typeface="Verdana"/>
              <a:ea typeface="Verdana"/>
              <a:cs typeface="Verdana"/>
              <a:sym typeface="Verdana"/>
            </a:endParaRPr>
          </a:p>
        </p:txBody>
      </p:sp>
      <p:pic>
        <p:nvPicPr>
          <p:cNvPr id="503" name="Google Shape;503;p50"/>
          <p:cNvPicPr preferRelativeResize="0"/>
          <p:nvPr/>
        </p:nvPicPr>
        <p:blipFill rotWithShape="1">
          <a:blip r:embed="rId5">
            <a:alphaModFix/>
          </a:blip>
          <a:srcRect/>
          <a:stretch/>
        </p:blipFill>
        <p:spPr>
          <a:xfrm>
            <a:off x="2035161" y="3852389"/>
            <a:ext cx="919925" cy="1480525"/>
          </a:xfrm>
          <a:prstGeom prst="rect">
            <a:avLst/>
          </a:prstGeom>
          <a:noFill/>
          <a:ln>
            <a:noFill/>
          </a:ln>
        </p:spPr>
      </p:pic>
      <p:pic>
        <p:nvPicPr>
          <p:cNvPr id="504" name="Google Shape;504;p50"/>
          <p:cNvPicPr preferRelativeResize="0"/>
          <p:nvPr/>
        </p:nvPicPr>
        <p:blipFill rotWithShape="1">
          <a:blip r:embed="rId6">
            <a:alphaModFix/>
          </a:blip>
          <a:srcRect/>
          <a:stretch/>
        </p:blipFill>
        <p:spPr>
          <a:xfrm>
            <a:off x="522250" y="3207746"/>
            <a:ext cx="362824" cy="362842"/>
          </a:xfrm>
          <a:prstGeom prst="rect">
            <a:avLst/>
          </a:prstGeom>
          <a:noFill/>
          <a:ln>
            <a:noFill/>
          </a:ln>
        </p:spPr>
      </p:pic>
      <p:sp>
        <p:nvSpPr>
          <p:cNvPr id="505" name="Google Shape;505;p50"/>
          <p:cNvSpPr txBox="1"/>
          <p:nvPr/>
        </p:nvSpPr>
        <p:spPr>
          <a:xfrm>
            <a:off x="1091273" y="4793856"/>
            <a:ext cx="28077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Verdana"/>
                <a:ea typeface="Verdana"/>
                <a:cs typeface="Verdana"/>
                <a:sym typeface="Verdana"/>
              </a:rPr>
              <a:t>Plan road trips around charging stations on your route!</a:t>
            </a:r>
            <a:endParaRPr sz="1800">
              <a:solidFill>
                <a:schemeClr val="dk1"/>
              </a:solidFill>
              <a:latin typeface="Verdana"/>
              <a:ea typeface="Verdana"/>
              <a:cs typeface="Verdana"/>
              <a:sym typeface="Verdana"/>
            </a:endParaRPr>
          </a:p>
        </p:txBody>
      </p:sp>
      <p:sp>
        <p:nvSpPr>
          <p:cNvPr id="2" name="TextBox 1">
            <a:extLst>
              <a:ext uri="{FF2B5EF4-FFF2-40B4-BE49-F238E27FC236}">
                <a16:creationId xmlns:a16="http://schemas.microsoft.com/office/drawing/2014/main" id="{5B21864F-E98D-E20D-490A-AC699F32D175}"/>
              </a:ext>
            </a:extLst>
          </p:cNvPr>
          <p:cNvSpPr txBox="1"/>
          <p:nvPr/>
        </p:nvSpPr>
        <p:spPr>
          <a:xfrm>
            <a:off x="4629213" y="3945303"/>
            <a:ext cx="2382982" cy="1384995"/>
          </a:xfrm>
          <a:prstGeom prst="rect">
            <a:avLst/>
          </a:prstGeom>
          <a:solidFill>
            <a:schemeClr val="accent3">
              <a:lumMod val="20000"/>
              <a:lumOff val="80000"/>
            </a:schemeClr>
          </a:solidFill>
        </p:spPr>
        <p:txBody>
          <a:bodyPr wrap="square" rtlCol="0">
            <a:spAutoFit/>
          </a:bodyPr>
          <a:lstStyle/>
          <a:p>
            <a:r>
              <a:rPr lang="en-US" sz="1400" b="1">
                <a:solidFill>
                  <a:schemeClr val="dk1"/>
                </a:solidFill>
                <a:latin typeface="Verdana"/>
                <a:ea typeface="Verdana"/>
                <a:cs typeface="Verdana"/>
                <a:sym typeface="Verdana"/>
              </a:rPr>
              <a:t>NEW: </a:t>
            </a:r>
            <a:r>
              <a:rPr lang="en-US" sz="1400">
                <a:solidFill>
                  <a:schemeClr val="dk1"/>
                </a:solidFill>
                <a:latin typeface="Verdana"/>
                <a:ea typeface="Verdana"/>
                <a:cs typeface="Verdana"/>
                <a:sym typeface="Verdana"/>
              </a:rPr>
              <a:t>Infrastructure bill will create a charging network across the US. Find charging every 50 miles!</a:t>
            </a:r>
          </a:p>
          <a:p>
            <a:endParaRPr lang="en-US"/>
          </a:p>
        </p:txBody>
      </p:sp>
      <p:pic>
        <p:nvPicPr>
          <p:cNvPr id="3" name="Google Shape;755;p73" descr="A car parked on the side of a road&#10;&#10;Description automatically generated with low confidence">
            <a:extLst>
              <a:ext uri="{FF2B5EF4-FFF2-40B4-BE49-F238E27FC236}">
                <a16:creationId xmlns:a16="http://schemas.microsoft.com/office/drawing/2014/main" id="{DAEC3209-5CD7-A810-98A3-8B5FFD0B0BE0}"/>
              </a:ext>
            </a:extLst>
          </p:cNvPr>
          <p:cNvPicPr preferRelativeResize="0"/>
          <p:nvPr/>
        </p:nvPicPr>
        <p:blipFill rotWithShape="1">
          <a:blip r:embed="rId7">
            <a:alphaModFix/>
          </a:blip>
          <a:srcRect l="12687" r="12687"/>
          <a:stretch/>
        </p:blipFill>
        <p:spPr>
          <a:xfrm>
            <a:off x="9809018" y="4586954"/>
            <a:ext cx="2382982" cy="2271046"/>
          </a:xfrm>
          <a:prstGeom prst="ellipse">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6B61078-E12C-4DD5-89F3-0E8E765BD419}"/>
              </a:ext>
            </a:extLst>
          </p:cNvPr>
          <p:cNvSpPr>
            <a:spLocks noGrp="1"/>
          </p:cNvSpPr>
          <p:nvPr/>
        </p:nvSpPr>
        <p:spPr>
          <a:xfrm>
            <a:off x="1883147" y="138428"/>
            <a:ext cx="7657373" cy="100965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6"/>
              </a:buClr>
              <a:buSzPts val="4400"/>
              <a:buFont typeface="Verdana"/>
              <a:buNone/>
              <a:defRPr sz="4400" b="1" i="0" u="none" strike="noStrike" cap="none">
                <a:solidFill>
                  <a:schemeClr val="accent6"/>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solidFill>
                  <a:schemeClr val="tx1"/>
                </a:solidFill>
              </a:rPr>
              <a:t>Cost of Public Charging</a:t>
            </a:r>
          </a:p>
        </p:txBody>
      </p:sp>
      <p:sp>
        <p:nvSpPr>
          <p:cNvPr id="6" name="TextBox 1">
            <a:extLst>
              <a:ext uri="{FF2B5EF4-FFF2-40B4-BE49-F238E27FC236}">
                <a16:creationId xmlns:a16="http://schemas.microsoft.com/office/drawing/2014/main" id="{3095E76C-99AA-D0A7-EF5D-AB96037CA8FA}"/>
              </a:ext>
            </a:extLst>
          </p:cNvPr>
          <p:cNvSpPr txBox="1"/>
          <p:nvPr/>
        </p:nvSpPr>
        <p:spPr>
          <a:xfrm>
            <a:off x="1696487" y="1373232"/>
            <a:ext cx="2837755" cy="400110"/>
          </a:xfrm>
          <a:prstGeom prst="rect">
            <a:avLst/>
          </a:prstGeom>
          <a:noFill/>
          <a:ln w="28575">
            <a:solidFill>
              <a:schemeClr val="accent1"/>
            </a:solidFill>
            <a:prstDash val="solid"/>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chemeClr val="bg2"/>
                </a:solidFill>
                <a:latin typeface="Verdana"/>
                <a:ea typeface="Verdana"/>
              </a:rPr>
              <a:t>Level Two </a:t>
            </a:r>
            <a:endParaRPr lang="en-US" sz="2800" b="1">
              <a:solidFill>
                <a:schemeClr val="bg2"/>
              </a:solidFill>
              <a:latin typeface="Verdana" panose="020B0604030504040204" pitchFamily="34" charset="0"/>
              <a:ea typeface="Verdana" panose="020B0604030504040204" pitchFamily="34" charset="0"/>
            </a:endParaRPr>
          </a:p>
        </p:txBody>
      </p:sp>
      <p:sp>
        <p:nvSpPr>
          <p:cNvPr id="7" name="TextBox 1">
            <a:extLst>
              <a:ext uri="{FF2B5EF4-FFF2-40B4-BE49-F238E27FC236}">
                <a16:creationId xmlns:a16="http://schemas.microsoft.com/office/drawing/2014/main" id="{2A839A9D-58E8-DB1C-58A2-874F4E981225}"/>
              </a:ext>
            </a:extLst>
          </p:cNvPr>
          <p:cNvSpPr txBox="1"/>
          <p:nvPr/>
        </p:nvSpPr>
        <p:spPr>
          <a:xfrm>
            <a:off x="1280583" y="1930899"/>
            <a:ext cx="3820083" cy="92333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latin typeface="Verdana"/>
                <a:ea typeface="Verdana"/>
              </a:rPr>
              <a:t>$10.00 to $25.00</a:t>
            </a:r>
          </a:p>
          <a:p>
            <a:pPr algn="ctr"/>
            <a:r>
              <a:rPr lang="en-US" b="1">
                <a:latin typeface="Verdana"/>
                <a:ea typeface="Verdana"/>
              </a:rPr>
              <a:t>To fully charge </a:t>
            </a:r>
            <a:endParaRPr lang="en-US" b="1">
              <a:latin typeface="Verdana" panose="020B0604030504040204" pitchFamily="34" charset="0"/>
              <a:ea typeface="Verdana" panose="020B0604030504040204" pitchFamily="34" charset="0"/>
            </a:endParaRPr>
          </a:p>
          <a:p>
            <a:endParaRPr lang="en-US" sz="1200" b="1">
              <a:latin typeface="Verdana" panose="020B0604030504040204" pitchFamily="34" charset="0"/>
              <a:ea typeface="Verdana" panose="020B0604030504040204" pitchFamily="34" charset="0"/>
            </a:endParaRPr>
          </a:p>
        </p:txBody>
      </p:sp>
      <p:sp>
        <p:nvSpPr>
          <p:cNvPr id="9" name="TextBox 8">
            <a:extLst>
              <a:ext uri="{FF2B5EF4-FFF2-40B4-BE49-F238E27FC236}">
                <a16:creationId xmlns:a16="http://schemas.microsoft.com/office/drawing/2014/main" id="{DB4DF311-81F8-82A1-05A8-F827D8AD09B2}"/>
              </a:ext>
            </a:extLst>
          </p:cNvPr>
          <p:cNvSpPr txBox="1"/>
          <p:nvPr/>
        </p:nvSpPr>
        <p:spPr>
          <a:xfrm>
            <a:off x="1544777" y="4033944"/>
            <a:ext cx="3149903" cy="8576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228600">
              <a:lnSpc>
                <a:spcPct val="90000"/>
              </a:lnSpc>
              <a:spcBef>
                <a:spcPts val="1000"/>
              </a:spcBef>
            </a:pPr>
            <a:r>
              <a:rPr lang="en-US" sz="2800">
                <a:solidFill>
                  <a:schemeClr val="bg2"/>
                </a:solidFill>
                <a:latin typeface="Impact"/>
              </a:rPr>
              <a:t>~7 cents per mile</a:t>
            </a:r>
          </a:p>
          <a:p>
            <a:pPr marL="457200" indent="-228600">
              <a:lnSpc>
                <a:spcPct val="90000"/>
              </a:lnSpc>
              <a:spcBef>
                <a:spcPts val="1000"/>
              </a:spcBef>
            </a:pPr>
            <a:r>
              <a:rPr lang="en-US" sz="1800" i="1">
                <a:solidFill>
                  <a:schemeClr val="tx1"/>
                </a:solidFill>
                <a:latin typeface="Verdana"/>
                <a:ea typeface="Verdana"/>
              </a:rPr>
              <a:t>18 to 40 cents per kWh</a:t>
            </a:r>
            <a:endParaRPr lang="en-US"/>
          </a:p>
        </p:txBody>
      </p:sp>
      <p:sp>
        <p:nvSpPr>
          <p:cNvPr id="10" name="TextBox 1">
            <a:extLst>
              <a:ext uri="{FF2B5EF4-FFF2-40B4-BE49-F238E27FC236}">
                <a16:creationId xmlns:a16="http://schemas.microsoft.com/office/drawing/2014/main" id="{6AEA38B5-2FFE-F323-3012-3DA8D25C12A7}"/>
              </a:ext>
            </a:extLst>
          </p:cNvPr>
          <p:cNvSpPr txBox="1"/>
          <p:nvPr/>
        </p:nvSpPr>
        <p:spPr>
          <a:xfrm>
            <a:off x="7285725" y="1368040"/>
            <a:ext cx="2687128" cy="400110"/>
          </a:xfrm>
          <a:prstGeom prst="rect">
            <a:avLst/>
          </a:prstGeom>
          <a:noFill/>
          <a:ln w="28575">
            <a:solidFill>
              <a:schemeClr val="accent1"/>
            </a:solidFill>
            <a:prstDash val="solid"/>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chemeClr val="bg2"/>
                </a:solidFill>
                <a:latin typeface="Verdana"/>
                <a:ea typeface="Verdana"/>
              </a:rPr>
              <a:t>Level Three</a:t>
            </a:r>
          </a:p>
        </p:txBody>
      </p:sp>
      <p:sp>
        <p:nvSpPr>
          <p:cNvPr id="12" name="TextBox 1">
            <a:extLst>
              <a:ext uri="{FF2B5EF4-FFF2-40B4-BE49-F238E27FC236}">
                <a16:creationId xmlns:a16="http://schemas.microsoft.com/office/drawing/2014/main" id="{604BDFE0-819F-AF52-3FBF-E5B6AC74A1CC}"/>
              </a:ext>
            </a:extLst>
          </p:cNvPr>
          <p:cNvSpPr txBox="1"/>
          <p:nvPr/>
        </p:nvSpPr>
        <p:spPr>
          <a:xfrm>
            <a:off x="6096000" y="1911880"/>
            <a:ext cx="4921048" cy="92333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latin typeface="Verdana"/>
                <a:ea typeface="Verdana"/>
              </a:rPr>
              <a:t>$15.00 to $30.00</a:t>
            </a:r>
          </a:p>
          <a:p>
            <a:pPr algn="ctr"/>
            <a:r>
              <a:rPr lang="en-US" b="1">
                <a:latin typeface="Verdana"/>
                <a:ea typeface="Verdana"/>
              </a:rPr>
              <a:t>To fully charge</a:t>
            </a:r>
            <a:endParaRPr lang="en-US" b="1">
              <a:latin typeface="Verdana" panose="020B0604030504040204" pitchFamily="34" charset="0"/>
              <a:ea typeface="Verdana" panose="020B0604030504040204" pitchFamily="34" charset="0"/>
            </a:endParaRPr>
          </a:p>
          <a:p>
            <a:endParaRPr lang="en-US" sz="1200" b="1">
              <a:latin typeface="Verdana" panose="020B0604030504040204" pitchFamily="34" charset="0"/>
              <a:ea typeface="Verdana" panose="020B0604030504040204" pitchFamily="34" charset="0"/>
            </a:endParaRPr>
          </a:p>
        </p:txBody>
      </p:sp>
      <p:sp>
        <p:nvSpPr>
          <p:cNvPr id="13" name="TextBox 12">
            <a:extLst>
              <a:ext uri="{FF2B5EF4-FFF2-40B4-BE49-F238E27FC236}">
                <a16:creationId xmlns:a16="http://schemas.microsoft.com/office/drawing/2014/main" id="{77586761-A102-DA7D-F2F5-A9E6CC5D1DE5}"/>
              </a:ext>
            </a:extLst>
          </p:cNvPr>
          <p:cNvSpPr txBox="1"/>
          <p:nvPr/>
        </p:nvSpPr>
        <p:spPr>
          <a:xfrm>
            <a:off x="6917931" y="4033945"/>
            <a:ext cx="3422716" cy="8576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228600">
              <a:lnSpc>
                <a:spcPct val="90000"/>
              </a:lnSpc>
              <a:spcBef>
                <a:spcPts val="1000"/>
              </a:spcBef>
            </a:pPr>
            <a:r>
              <a:rPr lang="en-US" sz="2400">
                <a:solidFill>
                  <a:schemeClr val="bg2"/>
                </a:solidFill>
                <a:latin typeface="Impact"/>
              </a:rPr>
              <a:t>~</a:t>
            </a:r>
            <a:r>
              <a:rPr lang="en-US" sz="2800">
                <a:solidFill>
                  <a:schemeClr val="bg2"/>
                </a:solidFill>
                <a:latin typeface="Impact"/>
              </a:rPr>
              <a:t>11 cents per mile</a:t>
            </a:r>
          </a:p>
          <a:p>
            <a:pPr marL="457200" indent="-228600">
              <a:lnSpc>
                <a:spcPct val="90000"/>
              </a:lnSpc>
              <a:spcBef>
                <a:spcPts val="1000"/>
              </a:spcBef>
            </a:pPr>
            <a:r>
              <a:rPr lang="en-US" sz="1800" i="1">
                <a:solidFill>
                  <a:schemeClr val="tx1"/>
                </a:solidFill>
                <a:latin typeface="Verdana"/>
                <a:ea typeface="Verdana"/>
              </a:rPr>
              <a:t>35 to 55 cents per kWh</a:t>
            </a:r>
          </a:p>
        </p:txBody>
      </p:sp>
      <p:pic>
        <p:nvPicPr>
          <p:cNvPr id="14" name="Picture 13" descr="A close-up of a gas station&#10;&#10;Description automatically generated">
            <a:extLst>
              <a:ext uri="{FF2B5EF4-FFF2-40B4-BE49-F238E27FC236}">
                <a16:creationId xmlns:a16="http://schemas.microsoft.com/office/drawing/2014/main" id="{9AA70ABC-D402-CC38-8E3B-320D138D2F38}"/>
              </a:ext>
            </a:extLst>
          </p:cNvPr>
          <p:cNvPicPr>
            <a:picLocks noChangeAspect="1"/>
          </p:cNvPicPr>
          <p:nvPr/>
        </p:nvPicPr>
        <p:blipFill>
          <a:blip r:embed="rId3"/>
          <a:stretch>
            <a:fillRect/>
          </a:stretch>
        </p:blipFill>
        <p:spPr>
          <a:xfrm>
            <a:off x="7119584" y="2683905"/>
            <a:ext cx="3019410" cy="1200385"/>
          </a:xfrm>
          <a:prstGeom prst="rect">
            <a:avLst/>
          </a:prstGeom>
        </p:spPr>
      </p:pic>
      <p:pic>
        <p:nvPicPr>
          <p:cNvPr id="2" name="Picture 7" descr="A car charging at a charging station&#10;&#10;Description automatically generated">
            <a:extLst>
              <a:ext uri="{FF2B5EF4-FFF2-40B4-BE49-F238E27FC236}">
                <a16:creationId xmlns:a16="http://schemas.microsoft.com/office/drawing/2014/main" id="{9F093864-E4B8-A938-1222-7D90A5CB8722}"/>
              </a:ext>
            </a:extLst>
          </p:cNvPr>
          <p:cNvPicPr>
            <a:picLocks noChangeAspect="1"/>
          </p:cNvPicPr>
          <p:nvPr/>
        </p:nvPicPr>
        <p:blipFill>
          <a:blip r:embed="rId4"/>
          <a:stretch>
            <a:fillRect/>
          </a:stretch>
        </p:blipFill>
        <p:spPr>
          <a:xfrm>
            <a:off x="1675270" y="2685635"/>
            <a:ext cx="3019410" cy="1200385"/>
          </a:xfrm>
          <a:prstGeom prst="rect">
            <a:avLst/>
          </a:prstGeom>
        </p:spPr>
      </p:pic>
      <p:sp>
        <p:nvSpPr>
          <p:cNvPr id="3" name="TextBox 2">
            <a:extLst>
              <a:ext uri="{FF2B5EF4-FFF2-40B4-BE49-F238E27FC236}">
                <a16:creationId xmlns:a16="http://schemas.microsoft.com/office/drawing/2014/main" id="{98019E62-C4C5-F10C-F5F7-E110A1F1D38D}"/>
              </a:ext>
            </a:extLst>
          </p:cNvPr>
          <p:cNvSpPr txBox="1"/>
          <p:nvPr/>
        </p:nvSpPr>
        <p:spPr>
          <a:xfrm>
            <a:off x="1971179" y="5309220"/>
            <a:ext cx="9231464" cy="738664"/>
          </a:xfrm>
          <a:prstGeom prst="rect">
            <a:avLst/>
          </a:prstGeom>
          <a:noFill/>
        </p:spPr>
        <p:txBody>
          <a:bodyPr wrap="square" rtlCol="0">
            <a:spAutoFit/>
          </a:bodyPr>
          <a:lstStyle/>
          <a:p>
            <a:r>
              <a:rPr lang="en-US" b="1">
                <a:latin typeface="Verdana"/>
                <a:ea typeface="Verdana"/>
              </a:rPr>
              <a:t>Factors impacting cost of charging include the size of your battery, how much charge you need, the rate of the charger. </a:t>
            </a:r>
            <a:endParaRPr lang="en-US" b="1">
              <a:latin typeface="Verdana" panose="020B0604030504040204" pitchFamily="34" charset="0"/>
              <a:ea typeface="Verdana" panose="020B0604030504040204" pitchFamily="34" charset="0"/>
            </a:endParaRPr>
          </a:p>
          <a:p>
            <a:endParaRPr lang="en-US"/>
          </a:p>
        </p:txBody>
      </p:sp>
      <p:pic>
        <p:nvPicPr>
          <p:cNvPr id="4" name="Google Shape;724;p72">
            <a:extLst>
              <a:ext uri="{FF2B5EF4-FFF2-40B4-BE49-F238E27FC236}">
                <a16:creationId xmlns:a16="http://schemas.microsoft.com/office/drawing/2014/main" id="{67A76725-A7D3-2AFF-04AB-D8B0918FA072}"/>
              </a:ext>
            </a:extLst>
          </p:cNvPr>
          <p:cNvPicPr preferRelativeResize="0"/>
          <p:nvPr/>
        </p:nvPicPr>
        <p:blipFill rotWithShape="1">
          <a:blip r:embed="rId5">
            <a:alphaModFix/>
          </a:blip>
          <a:srcRect/>
          <a:stretch/>
        </p:blipFill>
        <p:spPr>
          <a:xfrm>
            <a:off x="1377935" y="5309220"/>
            <a:ext cx="480496" cy="512010"/>
          </a:xfrm>
          <a:prstGeom prst="rect">
            <a:avLst/>
          </a:prstGeom>
          <a:noFill/>
          <a:ln>
            <a:noFill/>
          </a:ln>
        </p:spPr>
      </p:pic>
    </p:spTree>
    <p:extLst>
      <p:ext uri="{BB962C8B-B14F-4D97-AF65-F5344CB8AC3E}">
        <p14:creationId xmlns:p14="http://schemas.microsoft.com/office/powerpoint/2010/main" val="1854189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731;p72">
            <a:extLst>
              <a:ext uri="{FF2B5EF4-FFF2-40B4-BE49-F238E27FC236}">
                <a16:creationId xmlns:a16="http://schemas.microsoft.com/office/drawing/2014/main" id="{CD2530F6-DF27-1B17-0A00-7241DC439E65}"/>
              </a:ext>
            </a:extLst>
          </p:cNvPr>
          <p:cNvPicPr preferRelativeResize="0"/>
          <p:nvPr/>
        </p:nvPicPr>
        <p:blipFill rotWithShape="1">
          <a:blip r:embed="rId3">
            <a:alphaModFix/>
          </a:blip>
          <a:srcRect/>
          <a:stretch/>
        </p:blipFill>
        <p:spPr>
          <a:xfrm>
            <a:off x="9574224" y="4728617"/>
            <a:ext cx="834972" cy="1394515"/>
          </a:xfrm>
          <a:prstGeom prst="rect">
            <a:avLst/>
          </a:prstGeom>
          <a:noFill/>
          <a:ln>
            <a:noFill/>
          </a:ln>
        </p:spPr>
      </p:pic>
      <p:pic>
        <p:nvPicPr>
          <p:cNvPr id="7" name="Google Shape;731;p72">
            <a:extLst>
              <a:ext uri="{FF2B5EF4-FFF2-40B4-BE49-F238E27FC236}">
                <a16:creationId xmlns:a16="http://schemas.microsoft.com/office/drawing/2014/main" id="{D36034EE-3F7C-CE7C-69C7-3EF5210F54DD}"/>
              </a:ext>
            </a:extLst>
          </p:cNvPr>
          <p:cNvPicPr preferRelativeResize="0"/>
          <p:nvPr/>
        </p:nvPicPr>
        <p:blipFill rotWithShape="1">
          <a:blip r:embed="rId3">
            <a:alphaModFix/>
          </a:blip>
          <a:srcRect/>
          <a:stretch/>
        </p:blipFill>
        <p:spPr>
          <a:xfrm>
            <a:off x="1582464" y="1894802"/>
            <a:ext cx="733186" cy="1443515"/>
          </a:xfrm>
          <a:prstGeom prst="rect">
            <a:avLst/>
          </a:prstGeom>
          <a:noFill/>
          <a:ln>
            <a:noFill/>
          </a:ln>
        </p:spPr>
      </p:pic>
      <p:sp>
        <p:nvSpPr>
          <p:cNvPr id="5" name="Title 3">
            <a:extLst>
              <a:ext uri="{FF2B5EF4-FFF2-40B4-BE49-F238E27FC236}">
                <a16:creationId xmlns:a16="http://schemas.microsoft.com/office/drawing/2014/main" id="{F28B6281-9CFA-292F-4D90-410382720C14}"/>
              </a:ext>
            </a:extLst>
          </p:cNvPr>
          <p:cNvSpPr>
            <a:spLocks noGrp="1"/>
          </p:cNvSpPr>
          <p:nvPr/>
        </p:nvSpPr>
        <p:spPr>
          <a:xfrm>
            <a:off x="1949057" y="93341"/>
            <a:ext cx="8460139" cy="100965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6"/>
              </a:buClr>
              <a:buSzPts val="4400"/>
              <a:buFont typeface="Verdana"/>
              <a:buNone/>
              <a:defRPr sz="4400" b="1" i="0" u="none" strike="noStrike" cap="none">
                <a:solidFill>
                  <a:schemeClr val="accent6"/>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b="0">
                <a:solidFill>
                  <a:schemeClr val="tx1"/>
                </a:solidFill>
                <a:latin typeface="Impact"/>
              </a:rPr>
              <a:t>Charging Options: Home Charging</a:t>
            </a:r>
          </a:p>
        </p:txBody>
      </p:sp>
      <p:sp>
        <p:nvSpPr>
          <p:cNvPr id="6" name="TextBox 1">
            <a:extLst>
              <a:ext uri="{FF2B5EF4-FFF2-40B4-BE49-F238E27FC236}">
                <a16:creationId xmlns:a16="http://schemas.microsoft.com/office/drawing/2014/main" id="{63D1D30F-F359-8FCB-76CC-1093F19523FB}"/>
              </a:ext>
            </a:extLst>
          </p:cNvPr>
          <p:cNvSpPr txBox="1"/>
          <p:nvPr/>
        </p:nvSpPr>
        <p:spPr>
          <a:xfrm>
            <a:off x="1860629" y="757930"/>
            <a:ext cx="8080188" cy="646331"/>
          </a:xfrm>
          <a:prstGeom prst="rect">
            <a:avLst/>
          </a:prstGeom>
          <a:noFill/>
          <a:ln w="19050">
            <a:solidFill>
              <a:srgbClr val="FF3399"/>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i="0">
                <a:effectLst/>
                <a:latin typeface="Verdana"/>
                <a:ea typeface="Verdana"/>
              </a:rPr>
              <a:t>Charging from home is the </a:t>
            </a:r>
            <a:r>
              <a:rPr lang="en-US" b="1">
                <a:latin typeface="Verdana"/>
                <a:ea typeface="Verdana"/>
              </a:rPr>
              <a:t>easiest way </a:t>
            </a:r>
            <a:r>
              <a:rPr lang="en-US" b="1" i="0">
                <a:effectLst/>
                <a:latin typeface="Verdana"/>
                <a:ea typeface="Verdana"/>
              </a:rPr>
              <a:t>to charge your </a:t>
            </a:r>
          </a:p>
          <a:p>
            <a:pPr algn="ctr"/>
            <a:r>
              <a:rPr lang="en-US" b="1" i="0">
                <a:effectLst/>
                <a:latin typeface="Verdana"/>
                <a:ea typeface="Verdana"/>
              </a:rPr>
              <a:t>electric vehicle.</a:t>
            </a:r>
            <a:r>
              <a:rPr lang="en-US" b="1">
                <a:latin typeface="Verdana"/>
                <a:ea typeface="Verdana"/>
              </a:rPr>
              <a:t> </a:t>
            </a:r>
            <a:endParaRPr lang="en-US" b="1">
              <a:latin typeface="Verdana" panose="020B0604030504040204" pitchFamily="34" charset="0"/>
              <a:ea typeface="Verdana" panose="020B0604030504040204" pitchFamily="34" charset="0"/>
            </a:endParaRPr>
          </a:p>
        </p:txBody>
      </p:sp>
      <p:sp>
        <p:nvSpPr>
          <p:cNvPr id="2" name="TextBox 1">
            <a:extLst>
              <a:ext uri="{FF2B5EF4-FFF2-40B4-BE49-F238E27FC236}">
                <a16:creationId xmlns:a16="http://schemas.microsoft.com/office/drawing/2014/main" id="{DF25908E-4313-EB59-6A55-85BA34A9AA3E}"/>
              </a:ext>
            </a:extLst>
          </p:cNvPr>
          <p:cNvSpPr txBox="1"/>
          <p:nvPr/>
        </p:nvSpPr>
        <p:spPr>
          <a:xfrm>
            <a:off x="166255" y="1432125"/>
            <a:ext cx="12025745" cy="41257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a:solidFill>
                  <a:srgbClr val="E941B5"/>
                </a:solidFill>
              </a:rPr>
              <a:t>Level One Charging</a:t>
            </a:r>
            <a:r>
              <a:rPr lang="en-US" sz="2000" b="1">
                <a:solidFill>
                  <a:srgbClr val="E941B5"/>
                </a:solidFill>
              </a:rPr>
              <a:t>:</a:t>
            </a:r>
          </a:p>
          <a:p>
            <a:endParaRPr lang="en-US" sz="1100" b="1">
              <a:solidFill>
                <a:srgbClr val="002060"/>
              </a:solidFill>
            </a:endParaRPr>
          </a:p>
          <a:p>
            <a:pPr lvl="8" algn="ctr"/>
            <a:r>
              <a:rPr lang="en-US" sz="1800" b="1">
                <a:solidFill>
                  <a:srgbClr val="002060"/>
                </a:solidFill>
              </a:rPr>
              <a:t>             Level one requires no installation as charging cables come free with car.</a:t>
            </a:r>
          </a:p>
          <a:p>
            <a:pPr lvl="8"/>
            <a:r>
              <a:rPr lang="en-US" sz="1800" b="1">
                <a:solidFill>
                  <a:srgbClr val="002060"/>
                </a:solidFill>
              </a:rPr>
              <a:t>				           </a:t>
            </a:r>
            <a:endParaRPr lang="en-US" sz="1100" b="1">
              <a:solidFill>
                <a:srgbClr val="002060"/>
              </a:solidFill>
            </a:endParaRPr>
          </a:p>
          <a:p>
            <a:pPr lvl="8"/>
            <a:r>
              <a:rPr lang="en-US" sz="1800" b="1">
                <a:solidFill>
                  <a:srgbClr val="002060"/>
                </a:solidFill>
              </a:rPr>
              <a:t>				    </a:t>
            </a:r>
            <a:r>
              <a:rPr lang="en-US" sz="2400" b="1">
                <a:solidFill>
                  <a:schemeClr val="tx1"/>
                </a:solidFill>
              </a:rPr>
              <a:t>Cost: </a:t>
            </a:r>
            <a:r>
              <a:rPr lang="en-US" sz="2400" b="1">
                <a:solidFill>
                  <a:srgbClr val="E941B5"/>
                </a:solidFill>
              </a:rPr>
              <a:t>$5.00 - $15.00 (To fully charge)</a:t>
            </a:r>
          </a:p>
          <a:p>
            <a:pPr lvl="8"/>
            <a:r>
              <a:rPr lang="en-US" sz="2400" b="1">
                <a:solidFill>
                  <a:srgbClr val="E941B5"/>
                </a:solidFill>
              </a:rPr>
              <a:t>				   </a:t>
            </a:r>
            <a:r>
              <a:rPr lang="en-US" sz="2400" b="1">
                <a:solidFill>
                  <a:schemeClr val="tx1"/>
                </a:solidFill>
              </a:rPr>
              <a:t>Range: </a:t>
            </a:r>
            <a:r>
              <a:rPr lang="en-US" sz="2400" b="1">
                <a:solidFill>
                  <a:srgbClr val="E941B5"/>
                </a:solidFill>
              </a:rPr>
              <a:t>3 – 5 miles/ per hour</a:t>
            </a:r>
          </a:p>
          <a:p>
            <a:pPr lvl="8"/>
            <a:endParaRPr lang="en-US" sz="1600" b="1" u="sng">
              <a:solidFill>
                <a:srgbClr val="E941B5"/>
              </a:solidFill>
            </a:endParaRPr>
          </a:p>
          <a:p>
            <a:pPr lvl="8"/>
            <a:endParaRPr lang="en-US" sz="1050" b="1" u="sng">
              <a:solidFill>
                <a:srgbClr val="E941B5"/>
              </a:solidFill>
            </a:endParaRPr>
          </a:p>
          <a:p>
            <a:pPr lvl="8"/>
            <a:r>
              <a:rPr lang="en-US" sz="2000" b="1" u="sng">
                <a:solidFill>
                  <a:srgbClr val="E941B5"/>
                </a:solidFill>
              </a:rPr>
              <a:t>Level Two Charging</a:t>
            </a:r>
            <a:r>
              <a:rPr lang="en-US" sz="2000" b="1">
                <a:solidFill>
                  <a:srgbClr val="E941B5"/>
                </a:solidFill>
              </a:rPr>
              <a:t>:</a:t>
            </a:r>
            <a:endParaRPr lang="en-US" sz="1600" b="1">
              <a:solidFill>
                <a:srgbClr val="E941B5"/>
              </a:solidFill>
            </a:endParaRPr>
          </a:p>
          <a:p>
            <a:pPr marL="457200" indent="-228600">
              <a:lnSpc>
                <a:spcPct val="90000"/>
              </a:lnSpc>
              <a:spcBef>
                <a:spcPts val="1000"/>
              </a:spcBef>
            </a:pPr>
            <a:r>
              <a:rPr lang="en-US" sz="1800" b="1">
                <a:solidFill>
                  <a:srgbClr val="E941B5"/>
                </a:solidFill>
              </a:rPr>
              <a:t>            </a:t>
            </a:r>
            <a:r>
              <a:rPr lang="en-US" sz="1800" b="1">
                <a:solidFill>
                  <a:srgbClr val="002060"/>
                </a:solidFill>
              </a:rPr>
              <a:t> </a:t>
            </a:r>
            <a:r>
              <a:rPr lang="en-US" sz="1800" b="1">
                <a:solidFill>
                  <a:srgbClr val="002060"/>
                </a:solidFill>
                <a:ea typeface="Verdana"/>
              </a:rPr>
              <a:t>The cost of charging your vehicle at home depends on both battery size and </a:t>
            </a:r>
            <a:r>
              <a:rPr lang="en-US" sz="1800" b="1" u="sng">
                <a:solidFill>
                  <a:srgbClr val="002060"/>
                </a:solidFill>
                <a:ea typeface="Verdana"/>
              </a:rPr>
              <a:t>price of electricity in your area</a:t>
            </a:r>
            <a:r>
              <a:rPr lang="en-US" sz="1800" b="1">
                <a:solidFill>
                  <a:srgbClr val="002060"/>
                </a:solidFill>
                <a:ea typeface="Verdana"/>
              </a:rPr>
              <a:t>. The cost is combined with your monthly electric bill.</a:t>
            </a:r>
          </a:p>
          <a:p>
            <a:pPr marL="457200" indent="-228600">
              <a:lnSpc>
                <a:spcPct val="90000"/>
              </a:lnSpc>
              <a:spcBef>
                <a:spcPts val="1000"/>
              </a:spcBef>
            </a:pPr>
            <a:r>
              <a:rPr lang="en-US" sz="1800" b="1">
                <a:solidFill>
                  <a:srgbClr val="002060"/>
                </a:solidFill>
                <a:ea typeface="Verdana"/>
              </a:rPr>
              <a:t>					   </a:t>
            </a:r>
            <a:r>
              <a:rPr lang="en-US" sz="2400" b="1">
                <a:solidFill>
                  <a:schemeClr val="tx1"/>
                </a:solidFill>
              </a:rPr>
              <a:t>Cost: </a:t>
            </a:r>
            <a:r>
              <a:rPr lang="en-US" sz="2400" b="1">
                <a:solidFill>
                  <a:schemeClr val="bg2"/>
                </a:solidFill>
              </a:rPr>
              <a:t>$11.00 - $20.00 (To fully charge)</a:t>
            </a:r>
          </a:p>
          <a:p>
            <a:pPr marL="457200" indent="-228600" algn="ctr">
              <a:lnSpc>
                <a:spcPct val="90000"/>
              </a:lnSpc>
              <a:spcBef>
                <a:spcPts val="1000"/>
              </a:spcBef>
            </a:pPr>
            <a:r>
              <a:rPr lang="en-US" sz="2400" b="1">
                <a:solidFill>
                  <a:schemeClr val="tx1"/>
                </a:solidFill>
              </a:rPr>
              <a:t>Range: </a:t>
            </a:r>
            <a:r>
              <a:rPr lang="en-US" sz="2400" b="1">
                <a:solidFill>
                  <a:srgbClr val="E941B5"/>
                </a:solidFill>
                <a:ea typeface="Verdana"/>
              </a:rPr>
              <a:t>15 - 25 miles/ per hour</a:t>
            </a:r>
          </a:p>
        </p:txBody>
      </p:sp>
      <p:pic>
        <p:nvPicPr>
          <p:cNvPr id="3" name="Picture 2" descr="A pink car with black background&#10;&#10;Description automatically generated">
            <a:extLst>
              <a:ext uri="{FF2B5EF4-FFF2-40B4-BE49-F238E27FC236}">
                <a16:creationId xmlns:a16="http://schemas.microsoft.com/office/drawing/2014/main" id="{5E070DAB-9E96-6481-FE10-82FFA41E733E}"/>
              </a:ext>
            </a:extLst>
          </p:cNvPr>
          <p:cNvPicPr>
            <a:picLocks noChangeAspect="1"/>
          </p:cNvPicPr>
          <p:nvPr/>
        </p:nvPicPr>
        <p:blipFill>
          <a:blip r:embed="rId4"/>
          <a:stretch>
            <a:fillRect/>
          </a:stretch>
        </p:blipFill>
        <p:spPr>
          <a:xfrm>
            <a:off x="9940817" y="5102149"/>
            <a:ext cx="1914525" cy="790575"/>
          </a:xfrm>
          <a:prstGeom prst="rect">
            <a:avLst/>
          </a:prstGeom>
        </p:spPr>
      </p:pic>
      <p:pic>
        <p:nvPicPr>
          <p:cNvPr id="4" name="Picture 3" descr="A pink car with black background&#10;&#10;Description automatically generated">
            <a:extLst>
              <a:ext uri="{FF2B5EF4-FFF2-40B4-BE49-F238E27FC236}">
                <a16:creationId xmlns:a16="http://schemas.microsoft.com/office/drawing/2014/main" id="{9BC4679E-E9AC-D6B5-6367-FB24B30DA7E6}"/>
              </a:ext>
            </a:extLst>
          </p:cNvPr>
          <p:cNvPicPr>
            <a:picLocks noChangeAspect="1"/>
          </p:cNvPicPr>
          <p:nvPr/>
        </p:nvPicPr>
        <p:blipFill>
          <a:blip r:embed="rId4"/>
          <a:stretch>
            <a:fillRect/>
          </a:stretch>
        </p:blipFill>
        <p:spPr>
          <a:xfrm>
            <a:off x="615601" y="2508444"/>
            <a:ext cx="1709372" cy="702652"/>
          </a:xfrm>
          <a:prstGeom prst="rect">
            <a:avLst/>
          </a:prstGeom>
        </p:spPr>
      </p:pic>
    </p:spTree>
    <p:extLst>
      <p:ext uri="{BB962C8B-B14F-4D97-AF65-F5344CB8AC3E}">
        <p14:creationId xmlns:p14="http://schemas.microsoft.com/office/powerpoint/2010/main" val="4050329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7"/>
          <p:cNvSpPr txBox="1">
            <a:spLocks noGrp="1"/>
          </p:cNvSpPr>
          <p:nvPr>
            <p:ph type="ctrTitle" idx="4294967295"/>
          </p:nvPr>
        </p:nvSpPr>
        <p:spPr>
          <a:xfrm>
            <a:off x="3025310" y="497302"/>
            <a:ext cx="8148968" cy="1151236"/>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2"/>
              </a:buClr>
              <a:buSzPts val="12000"/>
              <a:buFont typeface="Impact"/>
              <a:buNone/>
            </a:pPr>
            <a:r>
              <a:rPr lang="en-US" sz="5000">
                <a:latin typeface="Impact"/>
                <a:ea typeface="Impact"/>
                <a:cs typeface="Impact"/>
                <a:sym typeface="Impact"/>
              </a:rPr>
              <a:t>OUR MISSION : LESS EMISSIONS</a:t>
            </a:r>
            <a:endParaRPr sz="5000">
              <a:latin typeface="Impact"/>
              <a:ea typeface="Impact"/>
              <a:cs typeface="Impact"/>
              <a:sym typeface="Impact"/>
            </a:endParaRPr>
          </a:p>
        </p:txBody>
      </p:sp>
      <p:pic>
        <p:nvPicPr>
          <p:cNvPr id="223" name="Google Shape;223;p27"/>
          <p:cNvPicPr preferRelativeResize="0"/>
          <p:nvPr/>
        </p:nvPicPr>
        <p:blipFill>
          <a:blip r:embed="rId3"/>
          <a:srcRect/>
          <a:stretch/>
        </p:blipFill>
        <p:spPr>
          <a:xfrm>
            <a:off x="745300" y="469758"/>
            <a:ext cx="2156919" cy="1157097"/>
          </a:xfrm>
          <a:prstGeom prst="rect">
            <a:avLst/>
          </a:prstGeom>
          <a:noFill/>
          <a:ln>
            <a:noFill/>
          </a:ln>
        </p:spPr>
      </p:pic>
      <p:pic>
        <p:nvPicPr>
          <p:cNvPr id="230" name="Google Shape;230;p27"/>
          <p:cNvPicPr preferRelativeResize="0"/>
          <p:nvPr/>
        </p:nvPicPr>
        <p:blipFill rotWithShape="1">
          <a:blip r:embed="rId4">
            <a:alphaModFix/>
          </a:blip>
          <a:srcRect/>
          <a:stretch/>
        </p:blipFill>
        <p:spPr>
          <a:xfrm>
            <a:off x="1447644" y="2182341"/>
            <a:ext cx="1403474" cy="2182584"/>
          </a:xfrm>
          <a:prstGeom prst="rect">
            <a:avLst/>
          </a:prstGeom>
          <a:noFill/>
          <a:ln>
            <a:noFill/>
          </a:ln>
        </p:spPr>
      </p:pic>
      <p:pic>
        <p:nvPicPr>
          <p:cNvPr id="2" name="Picture 1" descr="A logo with text on it&#10;&#10;Description automatically generated">
            <a:extLst>
              <a:ext uri="{FF2B5EF4-FFF2-40B4-BE49-F238E27FC236}">
                <a16:creationId xmlns:a16="http://schemas.microsoft.com/office/drawing/2014/main" id="{531B3B44-D670-8084-142D-7890AFE43C9B}"/>
              </a:ext>
            </a:extLst>
          </p:cNvPr>
          <p:cNvPicPr>
            <a:picLocks noChangeAspect="1"/>
          </p:cNvPicPr>
          <p:nvPr/>
        </p:nvPicPr>
        <p:blipFill>
          <a:blip r:embed="rId5"/>
          <a:stretch>
            <a:fillRect/>
          </a:stretch>
        </p:blipFill>
        <p:spPr>
          <a:xfrm>
            <a:off x="6192024" y="5316410"/>
            <a:ext cx="2910841" cy="1890559"/>
          </a:xfrm>
          <a:prstGeom prst="rect">
            <a:avLst/>
          </a:prstGeom>
        </p:spPr>
      </p:pic>
      <p:pic>
        <p:nvPicPr>
          <p:cNvPr id="1026" name="Picture 2" descr="California Energy Commission Selects Intertie as a Recipient of the BRIDGE  2020 Grant Award">
            <a:extLst>
              <a:ext uri="{FF2B5EF4-FFF2-40B4-BE49-F238E27FC236}">
                <a16:creationId xmlns:a16="http://schemas.microsoft.com/office/drawing/2014/main" id="{37EE3B39-92AB-FE9B-7954-723E0ABA44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7114" y="5825403"/>
            <a:ext cx="2838219" cy="9645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E280F79-B257-A919-AFFE-E84A6AD34D5B}"/>
              </a:ext>
            </a:extLst>
          </p:cNvPr>
          <p:cNvSpPr txBox="1"/>
          <p:nvPr/>
        </p:nvSpPr>
        <p:spPr>
          <a:xfrm>
            <a:off x="777781" y="5951715"/>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Webinar Sponsors: </a:t>
            </a:r>
          </a:p>
        </p:txBody>
      </p:sp>
      <p:pic>
        <p:nvPicPr>
          <p:cNvPr id="7" name="Google Shape;230;p27">
            <a:extLst>
              <a:ext uri="{FF2B5EF4-FFF2-40B4-BE49-F238E27FC236}">
                <a16:creationId xmlns:a16="http://schemas.microsoft.com/office/drawing/2014/main" id="{8ECA1F0E-1161-6484-F671-B781A81FB275}"/>
              </a:ext>
            </a:extLst>
          </p:cNvPr>
          <p:cNvPicPr preferRelativeResize="0"/>
          <p:nvPr/>
        </p:nvPicPr>
        <p:blipFill rotWithShape="1">
          <a:blip r:embed="rId4">
            <a:alphaModFix/>
          </a:blip>
          <a:srcRect/>
          <a:stretch/>
        </p:blipFill>
        <p:spPr>
          <a:xfrm>
            <a:off x="9318062" y="2182341"/>
            <a:ext cx="1403474" cy="2182584"/>
          </a:xfrm>
          <a:prstGeom prst="rect">
            <a:avLst/>
          </a:prstGeom>
          <a:noFill/>
          <a:ln>
            <a:noFill/>
          </a:ln>
        </p:spPr>
      </p:pic>
      <p:pic>
        <p:nvPicPr>
          <p:cNvPr id="9" name="Picture 8" descr="A group of people posing for a photo&#10;&#10;Description automatically generated">
            <a:extLst>
              <a:ext uri="{FF2B5EF4-FFF2-40B4-BE49-F238E27FC236}">
                <a16:creationId xmlns:a16="http://schemas.microsoft.com/office/drawing/2014/main" id="{085AA139-13DE-6752-29C2-20F698936C08}"/>
              </a:ext>
            </a:extLst>
          </p:cNvPr>
          <p:cNvPicPr>
            <a:picLocks noChangeAspect="1"/>
          </p:cNvPicPr>
          <p:nvPr/>
        </p:nvPicPr>
        <p:blipFill>
          <a:blip r:embed="rId7"/>
          <a:stretch>
            <a:fillRect/>
          </a:stretch>
        </p:blipFill>
        <p:spPr>
          <a:xfrm>
            <a:off x="3274826" y="1888415"/>
            <a:ext cx="5321014" cy="3549116"/>
          </a:xfrm>
          <a:prstGeom prst="rect">
            <a:avLst/>
          </a:prstGeom>
          <a:effectLst>
            <a:glow rad="139700">
              <a:schemeClr val="accent3">
                <a:alpha val="60000"/>
              </a:schemeClr>
            </a:glo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C32D59-20EA-BC0B-D60E-E82D50DB78DA}"/>
              </a:ext>
            </a:extLst>
          </p:cNvPr>
          <p:cNvSpPr>
            <a:spLocks noGrp="1"/>
          </p:cNvSpPr>
          <p:nvPr>
            <p:ph type="title"/>
          </p:nvPr>
        </p:nvSpPr>
        <p:spPr>
          <a:xfrm>
            <a:off x="2057908" y="126503"/>
            <a:ext cx="8076184" cy="1128184"/>
          </a:xfrm>
        </p:spPr>
        <p:txBody>
          <a:bodyPr>
            <a:normAutofit/>
          </a:bodyPr>
          <a:lstStyle/>
          <a:p>
            <a:r>
              <a:rPr lang="en-US" b="0">
                <a:latin typeface="Impact" panose="020B0806030902050204" pitchFamily="34" charset="0"/>
              </a:rPr>
              <a:t>Cost Savings with EV Charging</a:t>
            </a:r>
          </a:p>
        </p:txBody>
      </p:sp>
      <p:sp>
        <p:nvSpPr>
          <p:cNvPr id="8" name="TextBox 7">
            <a:extLst>
              <a:ext uri="{FF2B5EF4-FFF2-40B4-BE49-F238E27FC236}">
                <a16:creationId xmlns:a16="http://schemas.microsoft.com/office/drawing/2014/main" id="{009071F5-C323-BED2-9B04-60EF6C2DAD40}"/>
              </a:ext>
            </a:extLst>
          </p:cNvPr>
          <p:cNvSpPr txBox="1"/>
          <p:nvPr/>
        </p:nvSpPr>
        <p:spPr>
          <a:xfrm>
            <a:off x="724358" y="2115865"/>
            <a:ext cx="3392383" cy="2800767"/>
          </a:xfrm>
          <a:prstGeom prst="rect">
            <a:avLst/>
          </a:prstGeom>
          <a:noFill/>
        </p:spPr>
        <p:txBody>
          <a:bodyPr wrap="square" lIns="91440" tIns="45720" rIns="91440" bIns="45720" rtlCol="0" anchor="t">
            <a:spAutoFit/>
          </a:bodyPr>
          <a:lstStyle/>
          <a:p>
            <a:pPr algn="ctr"/>
            <a:endParaRPr lang="en-US" sz="1800" b="1">
              <a:solidFill>
                <a:srgbClr val="002060"/>
              </a:solidFill>
            </a:endParaRPr>
          </a:p>
          <a:p>
            <a:pPr algn="ctr"/>
            <a:endParaRPr lang="en-US" sz="2400" b="1">
              <a:solidFill>
                <a:srgbClr val="002060"/>
              </a:solidFill>
            </a:endParaRPr>
          </a:p>
          <a:p>
            <a:pPr algn="ctr"/>
            <a:r>
              <a:rPr lang="en-US" sz="2400" b="1">
                <a:solidFill>
                  <a:srgbClr val="E941B5"/>
                </a:solidFill>
              </a:rPr>
              <a:t>The cents add up! You can save </a:t>
            </a:r>
            <a:r>
              <a:rPr lang="en-US" sz="2400" b="1" u="sng">
                <a:solidFill>
                  <a:srgbClr val="E941B5"/>
                </a:solidFill>
              </a:rPr>
              <a:t>$2,053 </a:t>
            </a:r>
            <a:r>
              <a:rPr lang="en-US" sz="2400" b="1">
                <a:solidFill>
                  <a:srgbClr val="E941B5"/>
                </a:solidFill>
              </a:rPr>
              <a:t>(15,000 miles/year) on refueling by going electric</a:t>
            </a:r>
          </a:p>
          <a:p>
            <a:endParaRPr lang="en-US"/>
          </a:p>
        </p:txBody>
      </p:sp>
      <p:pic>
        <p:nvPicPr>
          <p:cNvPr id="3" name="Picture 2" descr="Got Paid Chicken">
            <a:extLst>
              <a:ext uri="{FF2B5EF4-FFF2-40B4-BE49-F238E27FC236}">
                <a16:creationId xmlns:a16="http://schemas.microsoft.com/office/drawing/2014/main" id="{0DA0E300-BCDB-232E-154C-9290F00B3A82}"/>
              </a:ext>
            </a:extLst>
          </p:cNvPr>
          <p:cNvPicPr>
            <a:picLocks noChangeAspect="1"/>
          </p:cNvPicPr>
          <p:nvPr/>
        </p:nvPicPr>
        <p:blipFill>
          <a:blip r:embed="rId3"/>
          <a:stretch>
            <a:fillRect/>
          </a:stretch>
        </p:blipFill>
        <p:spPr>
          <a:xfrm>
            <a:off x="2057908" y="1603631"/>
            <a:ext cx="1430868" cy="1024468"/>
          </a:xfrm>
          <a:prstGeom prst="rect">
            <a:avLst/>
          </a:prstGeom>
        </p:spPr>
      </p:pic>
      <p:pic>
        <p:nvPicPr>
          <p:cNvPr id="5" name="Picture 4" descr="A bar graph showing the cost of fuel and maintenance between Electric vehicles and Gas cars">
            <a:extLst>
              <a:ext uri="{FF2B5EF4-FFF2-40B4-BE49-F238E27FC236}">
                <a16:creationId xmlns:a16="http://schemas.microsoft.com/office/drawing/2014/main" id="{89940232-913D-955D-1E3E-B7A96DA81130}"/>
              </a:ext>
            </a:extLst>
          </p:cNvPr>
          <p:cNvPicPr>
            <a:picLocks noChangeAspect="1"/>
          </p:cNvPicPr>
          <p:nvPr/>
        </p:nvPicPr>
        <p:blipFill rotWithShape="1">
          <a:blip r:embed="rId4"/>
          <a:srcRect l="-434" t="234" r="289" b="-234"/>
          <a:stretch/>
        </p:blipFill>
        <p:spPr>
          <a:xfrm>
            <a:off x="4752733" y="1641626"/>
            <a:ext cx="6365487" cy="3930135"/>
          </a:xfrm>
          <a:prstGeom prst="rect">
            <a:avLst/>
          </a:prstGeom>
        </p:spPr>
      </p:pic>
      <p:sp>
        <p:nvSpPr>
          <p:cNvPr id="9" name="Arrow: Up-Down 8">
            <a:extLst>
              <a:ext uri="{FF2B5EF4-FFF2-40B4-BE49-F238E27FC236}">
                <a16:creationId xmlns:a16="http://schemas.microsoft.com/office/drawing/2014/main" id="{6BDEEF21-1352-5A65-60EC-35C613DBEF3E}"/>
              </a:ext>
            </a:extLst>
          </p:cNvPr>
          <p:cNvSpPr/>
          <p:nvPr/>
        </p:nvSpPr>
        <p:spPr>
          <a:xfrm>
            <a:off x="9024755" y="2903491"/>
            <a:ext cx="197921" cy="999505"/>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Up-Down 9">
            <a:extLst>
              <a:ext uri="{FF2B5EF4-FFF2-40B4-BE49-F238E27FC236}">
                <a16:creationId xmlns:a16="http://schemas.microsoft.com/office/drawing/2014/main" id="{2AEBE25D-9E08-693D-264F-0D95FF085829}"/>
              </a:ext>
            </a:extLst>
          </p:cNvPr>
          <p:cNvSpPr/>
          <p:nvPr/>
        </p:nvSpPr>
        <p:spPr>
          <a:xfrm>
            <a:off x="6873131" y="4374927"/>
            <a:ext cx="142833" cy="434219"/>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2E73542-7317-27BD-45DA-323364162F73}"/>
              </a:ext>
              <a:ext uri="{C183D7F6-B498-43B3-948B-1728B52AA6E4}">
                <adec:decorative xmlns:adec="http://schemas.microsoft.com/office/drawing/2017/decorative" val="0"/>
              </a:ext>
            </a:extLst>
          </p:cNvPr>
          <p:cNvSpPr txBox="1"/>
          <p:nvPr/>
        </p:nvSpPr>
        <p:spPr>
          <a:xfrm>
            <a:off x="8668315" y="2635692"/>
            <a:ext cx="1918963" cy="261610"/>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E941B5"/>
                </a:solidFill>
              </a:rPr>
              <a:t>$4,600 in savings with EV</a:t>
            </a:r>
          </a:p>
        </p:txBody>
      </p:sp>
      <p:sp>
        <p:nvSpPr>
          <p:cNvPr id="12" name="TextBox 11">
            <a:extLst>
              <a:ext uri="{FF2B5EF4-FFF2-40B4-BE49-F238E27FC236}">
                <a16:creationId xmlns:a16="http://schemas.microsoft.com/office/drawing/2014/main" id="{5FC189AD-E71F-882C-14D1-8CB951B963A2}"/>
              </a:ext>
            </a:extLst>
          </p:cNvPr>
          <p:cNvSpPr txBox="1"/>
          <p:nvPr/>
        </p:nvSpPr>
        <p:spPr>
          <a:xfrm>
            <a:off x="6365665" y="4049458"/>
            <a:ext cx="1896533" cy="261610"/>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E941B5"/>
                </a:solidFill>
              </a:rPr>
              <a:t>$2,053 in savings with EV</a:t>
            </a:r>
          </a:p>
        </p:txBody>
      </p:sp>
      <p:sp>
        <p:nvSpPr>
          <p:cNvPr id="2" name="TextBox 1">
            <a:extLst>
              <a:ext uri="{FF2B5EF4-FFF2-40B4-BE49-F238E27FC236}">
                <a16:creationId xmlns:a16="http://schemas.microsoft.com/office/drawing/2014/main" id="{2BC82120-06DE-8D95-CE6D-D40608407A4F}"/>
              </a:ext>
            </a:extLst>
          </p:cNvPr>
          <p:cNvSpPr txBox="1"/>
          <p:nvPr/>
        </p:nvSpPr>
        <p:spPr>
          <a:xfrm>
            <a:off x="8794548" y="5401948"/>
            <a:ext cx="218407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solidFill>
                  <a:schemeClr val="tx2">
                    <a:lumMod val="10000"/>
                  </a:schemeClr>
                </a:solidFill>
                <a:latin typeface="Verdana"/>
                <a:ea typeface="Verdana"/>
              </a:rPr>
              <a:t>Data from Consumer Report</a:t>
            </a:r>
            <a:endParaRPr lang="en-US"/>
          </a:p>
        </p:txBody>
      </p:sp>
    </p:spTree>
    <p:extLst>
      <p:ext uri="{BB962C8B-B14F-4D97-AF65-F5344CB8AC3E}">
        <p14:creationId xmlns:p14="http://schemas.microsoft.com/office/powerpoint/2010/main" val="610366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51"/>
          <p:cNvSpPr txBox="1">
            <a:spLocks noGrp="1"/>
          </p:cNvSpPr>
          <p:nvPr>
            <p:ph type="ctrTitle"/>
          </p:nvPr>
        </p:nvSpPr>
        <p:spPr>
          <a:xfrm>
            <a:off x="838200" y="1652525"/>
            <a:ext cx="10109100" cy="4220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4400">
                <a:solidFill>
                  <a:schemeClr val="lt1"/>
                </a:solidFill>
              </a:rPr>
              <a:t>SUMMARY OF</a:t>
            </a:r>
            <a:endParaRPr sz="4400">
              <a:solidFill>
                <a:schemeClr val="lt1"/>
              </a:solidFill>
            </a:endParaRPr>
          </a:p>
          <a:p>
            <a:pPr marL="0" lvl="0" indent="0" algn="l" rtl="0">
              <a:spcBef>
                <a:spcPts val="0"/>
              </a:spcBef>
              <a:spcAft>
                <a:spcPts val="0"/>
              </a:spcAft>
              <a:buNone/>
            </a:pPr>
            <a:r>
              <a:rPr lang="en-US" sz="6800"/>
              <a:t>Financial Incentives</a:t>
            </a:r>
            <a:r>
              <a:rPr lang="en-US" sz="6800" b="0"/>
              <a:t> </a:t>
            </a:r>
            <a:br>
              <a:rPr lang="en-US" sz="6800" b="0"/>
            </a:br>
            <a:r>
              <a:rPr lang="en-US" sz="6800"/>
              <a:t>for Clean Vehicles</a:t>
            </a:r>
            <a:endParaRPr sz="6800" b="0"/>
          </a:p>
          <a:p>
            <a:pPr marL="0" lvl="0" indent="0" algn="l" rtl="0">
              <a:spcBef>
                <a:spcPts val="0"/>
              </a:spcBef>
              <a:spcAft>
                <a:spcPts val="0"/>
              </a:spcAft>
              <a:buNone/>
            </a:pPr>
            <a:endParaRPr sz="6800"/>
          </a:p>
          <a:p>
            <a:pPr marL="0" lvl="0" indent="0" algn="l" rtl="0">
              <a:spcBef>
                <a:spcPts val="0"/>
              </a:spcBef>
              <a:spcAft>
                <a:spcPts val="0"/>
              </a:spcAft>
              <a:buNone/>
            </a:pPr>
            <a:endParaRPr sz="4400">
              <a:solidFill>
                <a:schemeClr val="lt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4">
          <a:extLst>
            <a:ext uri="{FF2B5EF4-FFF2-40B4-BE49-F238E27FC236}">
              <a16:creationId xmlns:a16="http://schemas.microsoft.com/office/drawing/2014/main" id="{967CFA46-A261-0F25-4AF6-A98979327AC4}"/>
            </a:ext>
          </a:extLst>
        </p:cNvPr>
        <p:cNvGrpSpPr/>
        <p:nvPr/>
      </p:nvGrpSpPr>
      <p:grpSpPr>
        <a:xfrm>
          <a:off x="0" y="0"/>
          <a:ext cx="0" cy="0"/>
          <a:chOff x="0" y="0"/>
          <a:chExt cx="0" cy="0"/>
        </a:xfrm>
      </p:grpSpPr>
      <p:sp>
        <p:nvSpPr>
          <p:cNvPr id="516" name="Google Shape;516;p52">
            <a:extLst>
              <a:ext uri="{FF2B5EF4-FFF2-40B4-BE49-F238E27FC236}">
                <a16:creationId xmlns:a16="http://schemas.microsoft.com/office/drawing/2014/main" id="{837B60D2-783B-04D0-17B5-6D055B80DBE4}"/>
              </a:ext>
            </a:extLst>
          </p:cNvPr>
          <p:cNvSpPr txBox="1"/>
          <p:nvPr/>
        </p:nvSpPr>
        <p:spPr>
          <a:xfrm>
            <a:off x="306750" y="576684"/>
            <a:ext cx="11578500" cy="646200"/>
          </a:xfrm>
          <a:prstGeom prst="rect">
            <a:avLst/>
          </a:prstGeom>
          <a:noFill/>
          <a:ln>
            <a:noFill/>
          </a:ln>
        </p:spPr>
        <p:txBody>
          <a:bodyPr spcFirstLastPara="1" wrap="square" lIns="91425" tIns="45700" rIns="91425" bIns="45700" anchor="t" anchorCtr="0">
            <a:spAutoFit/>
          </a:bodyPr>
          <a:lstStyle/>
          <a:p>
            <a:pPr marL="0" marR="0" lvl="0" indent="0" algn="l" rtl="0">
              <a:lnSpc>
                <a:spcPct val="75000"/>
              </a:lnSpc>
              <a:spcBef>
                <a:spcPts val="0"/>
              </a:spcBef>
              <a:spcAft>
                <a:spcPts val="0"/>
              </a:spcAft>
              <a:buNone/>
            </a:pPr>
            <a:r>
              <a:rPr lang="en-US" sz="4800">
                <a:solidFill>
                  <a:schemeClr val="dk1"/>
                </a:solidFill>
                <a:latin typeface="Impact"/>
                <a:ea typeface="Impact"/>
                <a:cs typeface="Impact"/>
                <a:sym typeface="Impact"/>
              </a:rPr>
              <a:t>NEW VS. USED INCENTIVES FOR ALL-BATTERY EVS</a:t>
            </a:r>
            <a:endParaRPr/>
          </a:p>
        </p:txBody>
      </p:sp>
      <p:pic>
        <p:nvPicPr>
          <p:cNvPr id="517" name="Google Shape;517;p52">
            <a:extLst>
              <a:ext uri="{FF2B5EF4-FFF2-40B4-BE49-F238E27FC236}">
                <a16:creationId xmlns:a16="http://schemas.microsoft.com/office/drawing/2014/main" id="{2E17D333-EA6F-B1B0-7F50-377A86596A6C}"/>
              </a:ext>
            </a:extLst>
          </p:cNvPr>
          <p:cNvPicPr preferRelativeResize="0"/>
          <p:nvPr/>
        </p:nvPicPr>
        <p:blipFill rotWithShape="1">
          <a:blip r:embed="rId3">
            <a:alphaModFix/>
          </a:blip>
          <a:srcRect/>
          <a:stretch/>
        </p:blipFill>
        <p:spPr>
          <a:xfrm>
            <a:off x="11213390" y="2415462"/>
            <a:ext cx="176044" cy="470770"/>
          </a:xfrm>
          <a:prstGeom prst="rect">
            <a:avLst/>
          </a:prstGeom>
          <a:noFill/>
          <a:ln>
            <a:noFill/>
          </a:ln>
        </p:spPr>
      </p:pic>
      <p:graphicFrame>
        <p:nvGraphicFramePr>
          <p:cNvPr id="2" name="Google Shape;515;p52">
            <a:extLst>
              <a:ext uri="{FF2B5EF4-FFF2-40B4-BE49-F238E27FC236}">
                <a16:creationId xmlns:a16="http://schemas.microsoft.com/office/drawing/2014/main" id="{BD79CE50-C32C-65A2-F3FA-E797E763A042}"/>
              </a:ext>
            </a:extLst>
          </p:cNvPr>
          <p:cNvGraphicFramePr/>
          <p:nvPr>
            <p:extLst>
              <p:ext uri="{D42A27DB-BD31-4B8C-83A1-F6EECF244321}">
                <p14:modId xmlns:p14="http://schemas.microsoft.com/office/powerpoint/2010/main" val="3545869510"/>
              </p:ext>
            </p:extLst>
          </p:nvPr>
        </p:nvGraphicFramePr>
        <p:xfrm>
          <a:off x="437381" y="1528507"/>
          <a:ext cx="11311506" cy="3230395"/>
        </p:xfrm>
        <a:graphic>
          <a:graphicData uri="http://schemas.openxmlformats.org/drawingml/2006/table">
            <a:tbl>
              <a:tblPr firstRow="1" bandRow="1">
                <a:noFill/>
                <a:tableStyleId>{0DDC76C0-2040-4A08-8DD7-386F706ADB55}</a:tableStyleId>
              </a:tblPr>
              <a:tblGrid>
                <a:gridCol w="1261297">
                  <a:extLst>
                    <a:ext uri="{9D8B030D-6E8A-4147-A177-3AD203B41FA5}">
                      <a16:colId xmlns:a16="http://schemas.microsoft.com/office/drawing/2014/main" val="20000"/>
                    </a:ext>
                  </a:extLst>
                </a:gridCol>
                <a:gridCol w="4889773">
                  <a:extLst>
                    <a:ext uri="{9D8B030D-6E8A-4147-A177-3AD203B41FA5}">
                      <a16:colId xmlns:a16="http://schemas.microsoft.com/office/drawing/2014/main" val="20001"/>
                    </a:ext>
                  </a:extLst>
                </a:gridCol>
                <a:gridCol w="5160436">
                  <a:extLst>
                    <a:ext uri="{9D8B030D-6E8A-4147-A177-3AD203B41FA5}">
                      <a16:colId xmlns:a16="http://schemas.microsoft.com/office/drawing/2014/main" val="20002"/>
                    </a:ext>
                  </a:extLst>
                </a:gridCol>
              </a:tblGrid>
              <a:tr h="528893">
                <a:tc>
                  <a:txBody>
                    <a:bodyPr/>
                    <a:lstStyle/>
                    <a:p>
                      <a:pPr marL="0" marR="0" lvl="0" indent="0" algn="l" rtl="0">
                        <a:spcBef>
                          <a:spcPts val="0"/>
                        </a:spcBef>
                        <a:spcAft>
                          <a:spcPts val="0"/>
                        </a:spcAft>
                        <a:buNone/>
                      </a:pPr>
                      <a:r>
                        <a:rPr lang="en-US" sz="1800" b="0" i="0" u="none" strike="noStrike" cap="none">
                          <a:solidFill>
                            <a:schemeClr val="dk1"/>
                          </a:solidFill>
                          <a:latin typeface="Impact"/>
                          <a:ea typeface="Courier"/>
                          <a:cs typeface="Courier"/>
                          <a:sym typeface="Courier"/>
                        </a:rPr>
                        <a:t>EV Type</a:t>
                      </a:r>
                      <a:endParaRPr sz="1600" b="0">
                        <a:latin typeface="Impact"/>
                      </a:endParaRPr>
                    </a:p>
                  </a:txBody>
                  <a:tcPr marL="121925" marR="121925" marT="60950" marB="60950">
                    <a:lnL w="9525" cap="flat" cmpd="sng">
                      <a:solidFill>
                        <a:srgbClr val="000000">
                          <a:alpha val="0"/>
                        </a:srgbClr>
                      </a:solidFill>
                      <a:prstDash val="solid"/>
                      <a:round/>
                      <a:headEnd type="none" w="sm" len="sm"/>
                      <a:tailEnd type="none" w="sm" len="sm"/>
                    </a:lnL>
                    <a:lnT w="9525" cap="flat" cmpd="sng">
                      <a:solidFill>
                        <a:srgbClr val="000000">
                          <a:alpha val="0"/>
                        </a:srgbClr>
                      </a:solidFill>
                      <a:prstDash val="solid"/>
                      <a:round/>
                      <a:headEnd type="none" w="sm" len="sm"/>
                      <a:tailEnd type="none" w="sm" len="sm"/>
                    </a:lnT>
                  </a:tcPr>
                </a:tc>
                <a:tc>
                  <a:txBody>
                    <a:bodyPr/>
                    <a:lstStyle/>
                    <a:p>
                      <a:pPr marL="0" marR="0" lvl="0" indent="0" algn="l" rtl="0">
                        <a:spcBef>
                          <a:spcPts val="0"/>
                        </a:spcBef>
                        <a:spcAft>
                          <a:spcPts val="0"/>
                        </a:spcAft>
                        <a:buNone/>
                      </a:pPr>
                      <a:r>
                        <a:rPr lang="en-US" sz="1800" b="0" i="0">
                          <a:solidFill>
                            <a:schemeClr val="dk1"/>
                          </a:solidFill>
                          <a:latin typeface="Impact"/>
                          <a:ea typeface="Courier"/>
                          <a:cs typeface="Courier"/>
                          <a:sym typeface="Courier"/>
                        </a:rPr>
                        <a:t>Incentive</a:t>
                      </a:r>
                      <a:endParaRPr sz="1600" b="0">
                        <a:latin typeface="Impact"/>
                      </a:endParaRPr>
                    </a:p>
                  </a:txBody>
                  <a:tcPr marL="121925" marR="121925" marT="60950" marB="60950">
                    <a:lnT w="9525" cap="flat" cmpd="sng">
                      <a:solidFill>
                        <a:srgbClr val="000000">
                          <a:alpha val="0"/>
                        </a:srgbClr>
                      </a:solidFill>
                      <a:prstDash val="solid"/>
                      <a:round/>
                      <a:headEnd type="none" w="sm" len="sm"/>
                      <a:tailEnd type="none" w="sm" len="sm"/>
                    </a:lnT>
                  </a:tcPr>
                </a:tc>
                <a:tc>
                  <a:txBody>
                    <a:bodyPr/>
                    <a:lstStyle/>
                    <a:p>
                      <a:pPr marL="0" marR="0" lvl="0" indent="0" algn="l" rtl="0">
                        <a:spcBef>
                          <a:spcPts val="0"/>
                        </a:spcBef>
                        <a:spcAft>
                          <a:spcPts val="0"/>
                        </a:spcAft>
                        <a:buNone/>
                      </a:pPr>
                      <a:r>
                        <a:rPr lang="en-US" sz="1800" b="0" i="0">
                          <a:solidFill>
                            <a:schemeClr val="dk1"/>
                          </a:solidFill>
                          <a:latin typeface="Impact"/>
                          <a:ea typeface="Courier"/>
                          <a:cs typeface="Courier"/>
                          <a:sym typeface="Courier"/>
                        </a:rPr>
                        <a:t>Savings</a:t>
                      </a:r>
                      <a:endParaRPr sz="1600" b="0">
                        <a:latin typeface="Impact"/>
                      </a:endParaRPr>
                    </a:p>
                  </a:txBody>
                  <a:tcPr marL="121925" marR="121925" marT="60950" marB="60950">
                    <a:lnT w="9525" cap="flat" cmpd="sng">
                      <a:solidFill>
                        <a:srgbClr val="000000">
                          <a:alpha val="0"/>
                        </a:srgbClr>
                      </a:solidFill>
                      <a:prstDash val="solid"/>
                      <a:round/>
                      <a:headEnd type="none" w="sm" len="sm"/>
                      <a:tailEnd type="none" w="sm" len="sm"/>
                    </a:lnT>
                  </a:tcPr>
                </a:tc>
                <a:extLst>
                  <a:ext uri="{0D108BD9-81ED-4DB2-BD59-A6C34878D82A}">
                    <a16:rowId xmlns:a16="http://schemas.microsoft.com/office/drawing/2014/main" val="10000"/>
                  </a:ext>
                </a:extLst>
              </a:tr>
              <a:tr h="0">
                <a:tc rowSpan="4">
                  <a:txBody>
                    <a:bodyPr/>
                    <a:lstStyle/>
                    <a:p>
                      <a:pPr marL="0" marR="0" lvl="0" indent="0" algn="l" rtl="0">
                        <a:spcBef>
                          <a:spcPts val="0"/>
                        </a:spcBef>
                        <a:spcAft>
                          <a:spcPts val="0"/>
                        </a:spcAft>
                        <a:buNone/>
                      </a:pPr>
                      <a:r>
                        <a:rPr lang="en-US" sz="1400" b="1" i="0">
                          <a:latin typeface="Verdana"/>
                          <a:ea typeface="Verdana"/>
                          <a:sym typeface="Verdana"/>
                        </a:rPr>
                        <a:t>New or Used</a:t>
                      </a:r>
                      <a:endParaRPr/>
                    </a:p>
                  </a:txBody>
                  <a:tcPr marL="121925" marR="121925" marT="60950" marB="60950">
                    <a:lnL w="9525" cap="flat" cmpd="sng">
                      <a:solidFill>
                        <a:srgbClr val="000000">
                          <a:alpha val="0"/>
                        </a:srgbClr>
                      </a:solidFill>
                      <a:prstDash val="solid"/>
                      <a:round/>
                      <a:headEnd type="none" w="sm" len="sm"/>
                      <a:tailEnd type="none" w="sm" len="sm"/>
                    </a:lnL>
                    <a:lnB w="12700" cap="flat" cmpd="sng" algn="ctr">
                      <a:solidFill>
                        <a:schemeClr val="tx1"/>
                      </a:solidFill>
                      <a:prstDash val="solid"/>
                      <a:round/>
                      <a:headEnd type="none" w="med" len="med"/>
                      <a:tailEnd type="none" w="med" len="med"/>
                    </a:lnB>
                    <a:solidFill>
                      <a:schemeClr val="lt1"/>
                    </a:solidFill>
                  </a:tcPr>
                </a:tc>
                <a:tc>
                  <a:txBody>
                    <a:bodyPr/>
                    <a:lstStyle/>
                    <a:p>
                      <a:pPr marL="0" marR="0" lvl="0" indent="0" algn="l" rtl="0">
                        <a:spcBef>
                          <a:spcPts val="0"/>
                        </a:spcBef>
                        <a:spcAft>
                          <a:spcPts val="0"/>
                        </a:spcAft>
                        <a:buNone/>
                      </a:pPr>
                      <a:r>
                        <a:rPr lang="en-US">
                          <a:latin typeface="Verdana"/>
                          <a:ea typeface="Verdana"/>
                        </a:rPr>
                        <a:t>Drive Clean Assistance Program</a:t>
                      </a:r>
                      <a:endParaRPr>
                        <a:latin typeface="Verdana"/>
                        <a:ea typeface="Verdana"/>
                      </a:endParaRPr>
                    </a:p>
                  </a:txBody>
                  <a:tcPr marL="121925" marR="121925" marT="60950" marB="60950"/>
                </a:tc>
                <a:tc>
                  <a:txBody>
                    <a:bodyPr/>
                    <a:lstStyle/>
                    <a:p>
                      <a:pPr marL="0" marR="0" lvl="0" indent="0" algn="l" rtl="0">
                        <a:spcBef>
                          <a:spcPts val="0"/>
                        </a:spcBef>
                        <a:spcAft>
                          <a:spcPts val="0"/>
                        </a:spcAft>
                        <a:buNone/>
                      </a:pPr>
                      <a:r>
                        <a:rPr lang="en-US">
                          <a:latin typeface="Verdana"/>
                          <a:ea typeface="Verdana"/>
                        </a:rPr>
                        <a:t>Up to $7,500 (300% FPL or less)</a:t>
                      </a:r>
                      <a:endParaRPr>
                        <a:latin typeface="Verdana"/>
                        <a:ea typeface="Verdana"/>
                      </a:endParaRPr>
                    </a:p>
                  </a:txBody>
                  <a:tcPr marL="121925" marR="121925" marT="60950" marB="60950">
                    <a:lnR w="9525" cap="flat" cmpd="sng">
                      <a:solidFill>
                        <a:schemeClr val="accent1"/>
                      </a:solidFill>
                      <a:prstDash val="solid"/>
                      <a:round/>
                      <a:headEnd type="none" w="sm" len="sm"/>
                      <a:tailEnd type="none" w="sm" len="sm"/>
                    </a:lnR>
                    <a:solidFill>
                      <a:schemeClr val="lt1"/>
                    </a:solidFill>
                  </a:tcPr>
                </a:tc>
                <a:extLst>
                  <a:ext uri="{0D108BD9-81ED-4DB2-BD59-A6C34878D82A}">
                    <a16:rowId xmlns:a16="http://schemas.microsoft.com/office/drawing/2014/main" val="4022480925"/>
                  </a:ext>
                </a:extLst>
              </a:tr>
              <a:tr h="468726">
                <a:tc vMerge="1">
                  <a:txBody>
                    <a:bodyPr/>
                    <a:lstStyle/>
                    <a:p>
                      <a:pPr marL="0" marR="0" lvl="0" indent="0" algn="l" rtl="0">
                        <a:spcBef>
                          <a:spcPts val="0"/>
                        </a:spcBef>
                        <a:spcAft>
                          <a:spcPts val="0"/>
                        </a:spcAft>
                        <a:buNone/>
                      </a:pPr>
                      <a:r>
                        <a:rPr lang="en-US" sz="1400" b="1" i="0">
                          <a:latin typeface="Verdana"/>
                          <a:ea typeface="Verdana"/>
                          <a:cs typeface="Verdana"/>
                          <a:sym typeface="Verdana"/>
                        </a:rPr>
                        <a:t>New or Used</a:t>
                      </a:r>
                      <a:endParaRPr/>
                    </a:p>
                  </a:txBody>
                  <a:tcPr marL="121925" marR="121925" marT="60950" marB="60950">
                    <a:lnL w="9525" cap="flat" cmpd="sng">
                      <a:solidFill>
                        <a:srgbClr val="000000">
                          <a:alpha val="0"/>
                        </a:srgbClr>
                      </a:solidFill>
                      <a:prstDash val="solid"/>
                      <a:round/>
                      <a:headEnd type="none" w="sm" len="sm"/>
                      <a:tailEnd type="none" w="sm" len="sm"/>
                    </a:lnL>
                    <a:lnB w="12700" cap="flat" cmpd="sng">
                      <a:solidFill>
                        <a:schemeClr val="accent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1400" b="0" i="0">
                          <a:latin typeface="Verdana"/>
                          <a:ea typeface="Verdana"/>
                          <a:cs typeface="Verdana"/>
                          <a:sym typeface="Verdana"/>
                        </a:rPr>
                        <a:t>Federal Tax Credit</a:t>
                      </a:r>
                      <a:endParaRPr/>
                    </a:p>
                  </a:txBody>
                  <a:tcPr marL="121925" marR="121925" marT="60950" marB="60950">
                    <a:lnB w="12700" cap="flat" cmpd="sng">
                      <a:solidFill>
                        <a:schemeClr val="accent1"/>
                      </a:solidFill>
                      <a:prstDash val="solid"/>
                      <a:round/>
                      <a:headEnd type="none" w="sm" len="sm"/>
                      <a:tailEnd type="none" w="sm" len="sm"/>
                    </a:lnB>
                  </a:tcPr>
                </a:tc>
                <a:tc>
                  <a:txBody>
                    <a:bodyPr/>
                    <a:lstStyle/>
                    <a:p>
                      <a:pPr marL="0" marR="0" lvl="0" indent="0" algn="l" rtl="0">
                        <a:spcBef>
                          <a:spcPts val="0"/>
                        </a:spcBef>
                        <a:spcAft>
                          <a:spcPts val="0"/>
                        </a:spcAft>
                        <a:buNone/>
                      </a:pPr>
                      <a:r>
                        <a:rPr lang="en-US"/>
                        <a:t>Up to $7,500 (New) and $4,000 (used)</a:t>
                      </a:r>
                      <a:endParaRPr/>
                    </a:p>
                  </a:txBody>
                  <a:tcPr marL="121925" marR="121925" marT="60950" marB="60950">
                    <a:lnR w="9525" cap="flat" cmpd="sng">
                      <a:solidFill>
                        <a:schemeClr val="accent1"/>
                      </a:solidFill>
                      <a:prstDash val="solid"/>
                      <a:round/>
                      <a:headEnd type="none" w="sm" len="sm"/>
                      <a:tailEnd type="none" w="sm" len="sm"/>
                    </a:lnR>
                    <a:lnB w="12700" cap="flat" cmpd="sng">
                      <a:solidFill>
                        <a:schemeClr val="accent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533208">
                <a:tc vMerge="1">
                  <a:txBody>
                    <a:bodyPr/>
                    <a:lstStyle/>
                    <a:p>
                      <a:endParaRPr lang="en-US"/>
                    </a:p>
                  </a:txBody>
                  <a:tcPr/>
                </a:tc>
                <a:tc>
                  <a:txBody>
                    <a:bodyPr/>
                    <a:lstStyle/>
                    <a:p>
                      <a:pPr marL="0" marR="0" lvl="0" indent="0" algn="l" rtl="0">
                        <a:spcBef>
                          <a:spcPts val="0"/>
                        </a:spcBef>
                        <a:spcAft>
                          <a:spcPts val="0"/>
                        </a:spcAft>
                        <a:buNone/>
                      </a:pPr>
                      <a:r>
                        <a:rPr lang="en-US" sz="1400" b="0" i="0">
                          <a:solidFill>
                            <a:schemeClr val="dk1"/>
                          </a:solidFill>
                          <a:latin typeface="Verdana"/>
                          <a:ea typeface="Verdana"/>
                        </a:rPr>
                        <a:t>Consumer Vehicle Assistance Program </a:t>
                      </a:r>
                      <a:endParaRPr lang="en-US"/>
                    </a:p>
                    <a:p>
                      <a:pPr marL="0" marR="0" lvl="0" indent="0" algn="l" rtl="0">
                        <a:spcBef>
                          <a:spcPts val="0"/>
                        </a:spcBef>
                        <a:spcAft>
                          <a:spcPts val="0"/>
                        </a:spcAft>
                        <a:buNone/>
                      </a:pPr>
                      <a:r>
                        <a:rPr lang="en-US" sz="1400" b="0" i="0">
                          <a:solidFill>
                            <a:schemeClr val="dk1"/>
                          </a:solidFill>
                          <a:latin typeface="Verdana"/>
                          <a:ea typeface="Verdana"/>
                        </a:rPr>
                        <a:t>Vehicle Retirement Rebate</a:t>
                      </a:r>
                      <a:endParaRPr lang="en-US"/>
                    </a:p>
                  </a:txBody>
                  <a:tcPr marL="121925" marR="121925" marT="60950" marB="60950">
                    <a:lnL w="9525" cap="flat" cmpd="sng">
                      <a:solidFill>
                        <a:schemeClr val="accent1">
                          <a:alpha val="0"/>
                        </a:schemeClr>
                      </a:solidFill>
                      <a:prstDash val="solid"/>
                      <a:round/>
                      <a:headEnd type="none" w="sm" len="sm"/>
                      <a:tailEnd type="none" w="sm" len="sm"/>
                    </a:lnL>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0" marR="0" lvl="0" indent="0" algn="l" rtl="0">
                        <a:spcBef>
                          <a:spcPts val="0"/>
                        </a:spcBef>
                        <a:spcAft>
                          <a:spcPts val="0"/>
                        </a:spcAft>
                        <a:buNone/>
                      </a:pPr>
                      <a:r>
                        <a:rPr lang="en-US" sz="1400" b="0" i="0">
                          <a:solidFill>
                            <a:schemeClr val="dk1"/>
                          </a:solidFill>
                          <a:latin typeface="Verdana"/>
                          <a:ea typeface="Verdana"/>
                          <a:cs typeface="Verdana"/>
                          <a:sym typeface="Verdana"/>
                        </a:rPr>
                        <a:t>$</a:t>
                      </a:r>
                      <a:r>
                        <a:rPr lang="en-US" sz="1400" b="0" i="0">
                          <a:solidFill>
                            <a:schemeClr val="dk1"/>
                          </a:solidFill>
                          <a:latin typeface="Verdana"/>
                          <a:ea typeface="Verdana"/>
                          <a:cs typeface="Verdana"/>
                        </a:rPr>
                        <a:t>1,500 </a:t>
                      </a:r>
                      <a:r>
                        <a:rPr lang="en-US" sz="1400" b="0" i="0" u="none" strike="noStrike" cap="none">
                          <a:solidFill>
                            <a:schemeClr val="dk1"/>
                          </a:solidFill>
                          <a:latin typeface="Verdana"/>
                          <a:ea typeface="Verdana"/>
                          <a:cs typeface="Verdana"/>
                          <a:sym typeface="Verdana"/>
                        </a:rPr>
                        <a:t>(</a:t>
                      </a:r>
                      <a:r>
                        <a:rPr lang="en-US" sz="1400" b="0" i="0" u="none" strike="noStrike" cap="none">
                          <a:solidFill>
                            <a:schemeClr val="dk1"/>
                          </a:solidFill>
                          <a:latin typeface="Verdana"/>
                          <a:ea typeface="Verdana"/>
                          <a:cs typeface="Verdana"/>
                        </a:rPr>
                        <a:t>225% FPL</a:t>
                      </a:r>
                      <a:r>
                        <a:rPr lang="en-US" sz="1400" b="0" i="0" u="none" strike="noStrike" cap="none">
                          <a:solidFill>
                            <a:schemeClr val="dk1"/>
                          </a:solidFill>
                          <a:latin typeface="Verdana"/>
                          <a:ea typeface="Verdana"/>
                          <a:cs typeface="Verdana"/>
                          <a:sym typeface="Verdana"/>
                        </a:rPr>
                        <a:t>)</a:t>
                      </a:r>
                      <a:endParaRPr lang="en-US" u="none" strike="noStrike" cap="none">
                        <a:solidFill>
                          <a:schemeClr val="dk1"/>
                        </a:solidFill>
                        <a:sym typeface="Verdana"/>
                      </a:endParaRPr>
                    </a:p>
                  </a:txBody>
                  <a:tcPr marL="121925" marR="121925" marT="60950" marB="60950">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74448">
                <a:tc vMerge="1">
                  <a:txBody>
                    <a:bodyPr/>
                    <a:lstStyle/>
                    <a:p>
                      <a:pPr marL="0" marR="0" lvl="0" indent="0" algn="l" rtl="0">
                        <a:lnSpc>
                          <a:spcPct val="100000"/>
                        </a:lnSpc>
                        <a:spcBef>
                          <a:spcPts val="0"/>
                        </a:spcBef>
                        <a:spcAft>
                          <a:spcPts val="0"/>
                        </a:spcAft>
                        <a:buClr>
                          <a:srgbClr val="021005"/>
                        </a:buClr>
                        <a:buSzPts val="1400"/>
                        <a:buFont typeface="Verdana"/>
                        <a:buNone/>
                      </a:pPr>
                      <a:endParaRPr sz="1400" b="1" i="0" u="none" strike="noStrike">
                        <a:latin typeface="Verdana"/>
                        <a:ea typeface="Verdana"/>
                        <a:cs typeface="Verdana"/>
                        <a:sym typeface="Verdana"/>
                      </a:endParaRPr>
                    </a:p>
                  </a:txBody>
                  <a:tcPr marL="121925" marR="121925" marT="60950" marB="60950">
                    <a:lnL w="9525" cap="flat" cmpd="sng">
                      <a:solidFill>
                        <a:srgbClr val="000000">
                          <a:alpha val="0"/>
                        </a:srgbClr>
                      </a:solidFill>
                      <a:prstDash val="solid"/>
                      <a:round/>
                      <a:headEnd type="none" w="sm" len="sm"/>
                      <a:tailEnd type="none" w="sm" len="sm"/>
                    </a:lnL>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Verdana"/>
                        <a:buNone/>
                        <a:tabLst/>
                        <a:defRPr/>
                      </a:pPr>
                      <a:r>
                        <a:rPr lang="en-US" sz="1400">
                          <a:latin typeface="Verdana"/>
                          <a:ea typeface="Verdana"/>
                          <a:cs typeface="Verdana"/>
                          <a:sym typeface="Verdana"/>
                        </a:rPr>
                        <a:t>Local utility or air district incentives</a:t>
                      </a:r>
                    </a:p>
                    <a:p>
                      <a:pPr marL="0" marR="0" lvl="0" indent="0" algn="l" rtl="0">
                        <a:spcBef>
                          <a:spcPts val="0"/>
                        </a:spcBef>
                        <a:spcAft>
                          <a:spcPts val="0"/>
                        </a:spcAft>
                        <a:buClr>
                          <a:schemeClr val="dk1"/>
                        </a:buClr>
                        <a:buSzPts val="1400"/>
                        <a:buFont typeface="Verdana"/>
                        <a:buNone/>
                      </a:pPr>
                      <a:endParaRPr sz="1200">
                        <a:latin typeface="Verdana"/>
                        <a:ea typeface="Verdana"/>
                        <a:cs typeface="Verdana"/>
                        <a:sym typeface="Verdana"/>
                      </a:endParaRPr>
                    </a:p>
                  </a:txBody>
                  <a:tcPr marL="121925" marR="121925" marT="60950" marB="60950">
                    <a:lnT w="12700" cap="flat" cmpd="sng" algn="ctr">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400"/>
                        <a:buFont typeface="Verdana"/>
                        <a:buNone/>
                      </a:pPr>
                      <a:r>
                        <a:rPr lang="en-US" sz="1400" b="0" i="0" u="none" strike="noStrike" cap="none">
                          <a:solidFill>
                            <a:schemeClr val="dk1"/>
                          </a:solidFill>
                          <a:latin typeface="Verdana"/>
                          <a:ea typeface="Verdana"/>
                          <a:cs typeface="Verdana"/>
                          <a:sym typeface="Verdana"/>
                        </a:rPr>
                        <a:t>Amount varies</a:t>
                      </a:r>
                      <a:r>
                        <a:rPr lang="en-US" sz="1400" b="0" i="0" u="none" strike="noStrike" cap="none">
                          <a:solidFill>
                            <a:schemeClr val="dk1"/>
                          </a:solidFill>
                          <a:latin typeface="Verdana"/>
                          <a:ea typeface="Verdana"/>
                          <a:cs typeface="Verdana"/>
                        </a:rPr>
                        <a:t> </a:t>
                      </a:r>
                      <a:endParaRPr sz="1400" b="0" i="0" u="none" strike="noStrike" cap="none">
                        <a:solidFill>
                          <a:schemeClr val="dk1"/>
                        </a:solidFill>
                        <a:latin typeface="Verdana"/>
                        <a:ea typeface="Verdana"/>
                        <a:cs typeface="Verdana"/>
                        <a:sym typeface="Verdana"/>
                      </a:endParaRPr>
                    </a:p>
                  </a:txBody>
                  <a:tcPr marL="121925" marR="121925" marT="60950" marB="60950">
                    <a:lnT w="12700" cap="flat" cmpd="sng" algn="ctr">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chemeClr val="lt1"/>
                    </a:solidFill>
                  </a:tcPr>
                </a:tc>
                <a:extLst>
                  <a:ext uri="{0D108BD9-81ED-4DB2-BD59-A6C34878D82A}">
                    <a16:rowId xmlns:a16="http://schemas.microsoft.com/office/drawing/2014/main" val="2273335728"/>
                  </a:ext>
                </a:extLst>
              </a:tr>
              <a:tr h="674448">
                <a:tc>
                  <a:txBody>
                    <a:bodyPr/>
                    <a:lstStyle/>
                    <a:p>
                      <a:pPr marL="0" marR="0" lvl="0" indent="0" algn="l" rtl="0">
                        <a:lnSpc>
                          <a:spcPct val="100000"/>
                        </a:lnSpc>
                        <a:spcBef>
                          <a:spcPts val="0"/>
                        </a:spcBef>
                        <a:spcAft>
                          <a:spcPts val="0"/>
                        </a:spcAft>
                        <a:buClr>
                          <a:srgbClr val="021005"/>
                        </a:buClr>
                        <a:buSzPts val="1400"/>
                        <a:buFont typeface="Verdana"/>
                        <a:buNone/>
                      </a:pPr>
                      <a:r>
                        <a:rPr lang="en-US" sz="1400" b="1" i="0" u="none" strike="noStrike">
                          <a:solidFill>
                            <a:schemeClr val="tx1"/>
                          </a:solidFill>
                          <a:latin typeface="Verdana"/>
                          <a:ea typeface="Verdana"/>
                          <a:cs typeface="Verdana"/>
                          <a:sym typeface="Verdana"/>
                        </a:rPr>
                        <a:t>Used </a:t>
                      </a:r>
                      <a:br>
                        <a:rPr lang="en-US" sz="1400" b="1" i="0" u="none" strike="noStrike">
                          <a:solidFill>
                            <a:srgbClr val="0F0096"/>
                          </a:solidFill>
                          <a:latin typeface="Verdana"/>
                          <a:ea typeface="Verdana"/>
                          <a:cs typeface="Verdana"/>
                          <a:sym typeface="Verdana"/>
                        </a:rPr>
                      </a:br>
                      <a:r>
                        <a:rPr lang="en-US" sz="1400" b="1" i="0" u="none" strike="noStrike">
                          <a:solidFill>
                            <a:schemeClr val="tx1"/>
                          </a:solidFill>
                          <a:latin typeface="Verdana"/>
                          <a:ea typeface="Verdana"/>
                          <a:cs typeface="Verdana"/>
                          <a:sym typeface="Verdana"/>
                        </a:rPr>
                        <a:t>only</a:t>
                      </a:r>
                      <a:endParaRPr sz="1400" b="1" i="0" u="none" strike="noStrike">
                        <a:solidFill>
                          <a:schemeClr val="tx1"/>
                        </a:solidFill>
                        <a:latin typeface="Verdana"/>
                        <a:ea typeface="Verdana"/>
                        <a:cs typeface="Verdana"/>
                        <a:sym typeface="Verdana"/>
                      </a:endParaRPr>
                    </a:p>
                  </a:txBody>
                  <a:tcPr marL="121925" marR="121925" marT="60950" marB="60950">
                    <a:lnL w="9525" cap="flat" cmpd="sng">
                      <a:solidFill>
                        <a:srgbClr val="000000">
                          <a:alpha val="0"/>
                        </a:srgbClr>
                      </a:solidFill>
                      <a:prstDash val="solid"/>
                      <a:round/>
                      <a:headEnd type="none" w="sm" len="sm"/>
                      <a:tailEnd type="none" w="sm" len="sm"/>
                    </a:lnL>
                    <a:lnT w="12700" cap="flat" cmpd="sng" algn="ctr">
                      <a:solidFill>
                        <a:schemeClr val="tx1"/>
                      </a:solidFill>
                      <a:prstDash val="solid"/>
                      <a:round/>
                      <a:headEnd type="none" w="med" len="med"/>
                      <a:tailEnd type="none" w="med" len="med"/>
                    </a:lnT>
                    <a:lnB w="12700" cap="flat" cmpd="sng">
                      <a:solidFill>
                        <a:schemeClr val="tx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Clr>
                          <a:schemeClr val="dk1"/>
                        </a:buClr>
                        <a:buSzPts val="1400"/>
                        <a:buFont typeface="Verdana"/>
                        <a:buNone/>
                      </a:pPr>
                      <a:r>
                        <a:rPr lang="en-US" sz="1400" b="0" i="0">
                          <a:solidFill>
                            <a:schemeClr val="dk1"/>
                          </a:solidFill>
                          <a:latin typeface="Verdana"/>
                          <a:ea typeface="Verdana"/>
                          <a:cs typeface="Verdana"/>
                          <a:sym typeface="Verdana"/>
                        </a:rPr>
                        <a:t>PG&amp;E Pre-Owned EV rebate</a:t>
                      </a:r>
                      <a:endParaRPr sz="1200">
                        <a:latin typeface="Verdana"/>
                        <a:ea typeface="Verdana"/>
                        <a:cs typeface="Verdana"/>
                        <a:sym typeface="Verdana"/>
                      </a:endParaRPr>
                    </a:p>
                  </a:txBody>
                  <a:tcPr marL="121925" marR="121925" marT="60950" marB="60950">
                    <a:lnT w="12700" cap="flat" cmpd="sng" algn="ctr">
                      <a:solidFill>
                        <a:schemeClr val="accent1"/>
                      </a:solidFill>
                      <a:prstDash val="solid"/>
                      <a:round/>
                      <a:headEnd type="none" w="sm" len="sm"/>
                      <a:tailEnd type="none" w="sm" len="sm"/>
                    </a:lnT>
                    <a:lnB w="12700" cap="flat" cmpd="sng">
                      <a:solidFill>
                        <a:schemeClr val="tx1"/>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400"/>
                        <a:buFont typeface="Verdana"/>
                        <a:buNone/>
                      </a:pPr>
                      <a:r>
                        <a:rPr lang="en-US" sz="1400" b="0" i="0" u="none" strike="noStrike" cap="none">
                          <a:solidFill>
                            <a:schemeClr val="dk1"/>
                          </a:solidFill>
                          <a:latin typeface="Verdana"/>
                          <a:ea typeface="Verdana"/>
                          <a:cs typeface="Verdana"/>
                          <a:sym typeface="Verdana"/>
                        </a:rPr>
                        <a:t>$4,000 (80% of median income)</a:t>
                      </a:r>
                      <a:endParaRPr sz="1400" b="0" i="0" u="none" strike="noStrike" cap="none">
                        <a:solidFill>
                          <a:schemeClr val="dk1"/>
                        </a:solidFill>
                        <a:latin typeface="Verdana"/>
                        <a:ea typeface="Verdana"/>
                        <a:cs typeface="Verdana"/>
                        <a:sym typeface="Verdana"/>
                      </a:endParaRPr>
                    </a:p>
                  </a:txBody>
                  <a:tcPr marL="121925" marR="121925" marT="60950" marB="60950">
                    <a:lnT w="12700" cap="flat" cmpd="sng" algn="ctr">
                      <a:solidFill>
                        <a:schemeClr val="accent1"/>
                      </a:solidFill>
                      <a:prstDash val="solid"/>
                      <a:round/>
                      <a:headEnd type="none" w="sm" len="sm"/>
                      <a:tailEnd type="none" w="sm" len="sm"/>
                    </a:lnT>
                    <a:lnB w="12700" cap="flat" cmpd="sng">
                      <a:solidFill>
                        <a:schemeClr val="tx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sp>
        <p:nvSpPr>
          <p:cNvPr id="4" name="TextBox 1">
            <a:extLst>
              <a:ext uri="{FF2B5EF4-FFF2-40B4-BE49-F238E27FC236}">
                <a16:creationId xmlns:a16="http://schemas.microsoft.com/office/drawing/2014/main" id="{8C4179C4-89F3-F2C3-B69E-71750D1FD57D}"/>
              </a:ext>
            </a:extLst>
          </p:cNvPr>
          <p:cNvSpPr txBox="1"/>
          <p:nvPr/>
        </p:nvSpPr>
        <p:spPr>
          <a:xfrm>
            <a:off x="1560180" y="5835687"/>
            <a:ext cx="8122024" cy="52322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a:solidFill>
                  <a:schemeClr val="bg2"/>
                </a:solidFill>
              </a:rPr>
              <a:t>Additional rebates available by region!</a:t>
            </a:r>
          </a:p>
        </p:txBody>
      </p:sp>
      <p:pic>
        <p:nvPicPr>
          <p:cNvPr id="7" name="Google Shape;735;p72" descr="A picture containing icon&#10;&#10;Description automatically generated">
            <a:extLst>
              <a:ext uri="{FF2B5EF4-FFF2-40B4-BE49-F238E27FC236}">
                <a16:creationId xmlns:a16="http://schemas.microsoft.com/office/drawing/2014/main" id="{DFE86BF0-D8AA-2EC9-07A3-E66BD29AA4D8}"/>
              </a:ext>
            </a:extLst>
          </p:cNvPr>
          <p:cNvPicPr preferRelativeResize="0"/>
          <p:nvPr/>
        </p:nvPicPr>
        <p:blipFill rotWithShape="1">
          <a:blip r:embed="rId4">
            <a:alphaModFix/>
          </a:blip>
          <a:srcRect/>
          <a:stretch/>
        </p:blipFill>
        <p:spPr>
          <a:xfrm>
            <a:off x="1101076" y="5948128"/>
            <a:ext cx="373682" cy="373682"/>
          </a:xfrm>
          <a:prstGeom prst="rect">
            <a:avLst/>
          </a:prstGeom>
          <a:noFill/>
          <a:ln>
            <a:noFill/>
          </a:ln>
        </p:spPr>
      </p:pic>
    </p:spTree>
    <p:extLst>
      <p:ext uri="{BB962C8B-B14F-4D97-AF65-F5344CB8AC3E}">
        <p14:creationId xmlns:p14="http://schemas.microsoft.com/office/powerpoint/2010/main" val="9419820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FB02C1F-F13E-5778-38A1-1914C4EEAD24}"/>
              </a:ext>
            </a:extLst>
          </p:cNvPr>
          <p:cNvSpPr>
            <a:spLocks noGrp="1"/>
          </p:cNvSpPr>
          <p:nvPr>
            <p:ph type="subTitle" idx="1"/>
          </p:nvPr>
        </p:nvSpPr>
        <p:spPr>
          <a:xfrm>
            <a:off x="8852806" y="6248613"/>
            <a:ext cx="2831803" cy="435326"/>
          </a:xfrm>
        </p:spPr>
        <p:txBody>
          <a:bodyPr>
            <a:noAutofit/>
          </a:bodyPr>
          <a:lstStyle/>
          <a:p>
            <a:pPr marL="0" indent="0" algn="ctr">
              <a:lnSpc>
                <a:spcPct val="100000"/>
              </a:lnSpc>
            </a:pPr>
            <a:r>
              <a:rPr lang="en-US" sz="1050">
                <a:solidFill>
                  <a:srgbClr val="000000"/>
                </a:solidFill>
              </a:rPr>
              <a:t>Former Purchase Guidance participant</a:t>
            </a:r>
          </a:p>
        </p:txBody>
      </p:sp>
      <p:sp>
        <p:nvSpPr>
          <p:cNvPr id="3" name="Text Placeholder 2">
            <a:extLst>
              <a:ext uri="{FF2B5EF4-FFF2-40B4-BE49-F238E27FC236}">
                <a16:creationId xmlns:a16="http://schemas.microsoft.com/office/drawing/2014/main" id="{037598EB-A268-5B4C-8150-C7D044D58C76}"/>
              </a:ext>
            </a:extLst>
          </p:cNvPr>
          <p:cNvSpPr>
            <a:spLocks noGrp="1"/>
          </p:cNvSpPr>
          <p:nvPr>
            <p:ph type="body" idx="2"/>
          </p:nvPr>
        </p:nvSpPr>
        <p:spPr>
          <a:xfrm>
            <a:off x="736370" y="1570712"/>
            <a:ext cx="5517028" cy="4314654"/>
          </a:xfrm>
          <a:noFill/>
          <a:ln w="12700">
            <a:noFill/>
          </a:ln>
        </p:spPr>
        <p:txBody>
          <a:bodyPr>
            <a:noAutofit/>
          </a:bodyPr>
          <a:lstStyle/>
          <a:p>
            <a:pPr algn="ctr"/>
            <a:r>
              <a:rPr lang="en-US" sz="2800" b="1" u="sng">
                <a:latin typeface="Verdana" panose="020B0604030504040204" pitchFamily="34" charset="0"/>
                <a:ea typeface="Verdana" panose="020B0604030504040204" pitchFamily="34" charset="0"/>
              </a:rPr>
              <a:t>2023 Chevy Bolt EUV</a:t>
            </a:r>
            <a:endParaRPr lang="en-US" sz="800">
              <a:latin typeface="Verdana" panose="020B0604030504040204" pitchFamily="34" charset="0"/>
              <a:ea typeface="Verdana" panose="020B0604030504040204" pitchFamily="34" charset="0"/>
            </a:endParaRPr>
          </a:p>
          <a:p>
            <a:endParaRPr lang="en-US" sz="600">
              <a:latin typeface="Verdana" panose="020B0604030504040204" pitchFamily="34" charset="0"/>
              <a:ea typeface="Verdana" panose="020B0604030504040204" pitchFamily="34" charset="0"/>
            </a:endParaRPr>
          </a:p>
          <a:p>
            <a:r>
              <a:rPr lang="en-US" sz="2000">
                <a:latin typeface="Verdana" panose="020B0604030504040204" pitchFamily="34" charset="0"/>
                <a:ea typeface="Verdana" panose="020B0604030504040204" pitchFamily="34" charset="0"/>
              </a:rPr>
              <a:t>Timeline:</a:t>
            </a:r>
          </a:p>
          <a:p>
            <a:r>
              <a:rPr lang="en-US" sz="2000" b="1"/>
              <a:t> </a:t>
            </a:r>
            <a:r>
              <a:rPr lang="en-US" sz="2000" b="1">
                <a:solidFill>
                  <a:schemeClr val="bg2"/>
                </a:solidFill>
              </a:rPr>
              <a:t>April                July               Sept</a:t>
            </a:r>
          </a:p>
          <a:p>
            <a:r>
              <a:rPr lang="en-US" sz="1000" b="1">
                <a:solidFill>
                  <a:schemeClr val="bg2"/>
                </a:solidFill>
              </a:rPr>
              <a:t>  </a:t>
            </a:r>
            <a:r>
              <a:rPr lang="en-US" sz="2000" b="1">
                <a:solidFill>
                  <a:schemeClr val="bg2"/>
                </a:solidFill>
              </a:rPr>
              <a:t>2023       </a:t>
            </a:r>
            <a:r>
              <a:rPr lang="en-US" sz="1000" b="1">
                <a:solidFill>
                  <a:schemeClr val="bg2"/>
                </a:solidFill>
              </a:rPr>
              <a:t>               </a:t>
            </a:r>
            <a:r>
              <a:rPr lang="en-US" sz="2000" b="1">
                <a:solidFill>
                  <a:schemeClr val="bg2"/>
                </a:solidFill>
              </a:rPr>
              <a:t>2023	      </a:t>
            </a:r>
            <a:r>
              <a:rPr lang="en-US" sz="1000" b="1">
                <a:solidFill>
                  <a:schemeClr val="bg2"/>
                </a:solidFill>
              </a:rPr>
              <a:t> </a:t>
            </a:r>
            <a:r>
              <a:rPr lang="en-US" sz="2000" b="1">
                <a:solidFill>
                  <a:schemeClr val="bg2"/>
                </a:solidFill>
              </a:rPr>
              <a:t>2023</a:t>
            </a:r>
          </a:p>
          <a:p>
            <a:pPr>
              <a:lnSpc>
                <a:spcPct val="100000"/>
              </a:lnSpc>
            </a:pPr>
            <a:r>
              <a:rPr lang="en-US" sz="800" b="1">
                <a:latin typeface="Verdana" panose="020B0604030504040204" pitchFamily="34" charset="0"/>
                <a:ea typeface="Verdana" panose="020B0604030504040204" pitchFamily="34" charset="0"/>
              </a:rPr>
              <a:t>   Signed up for                            Purchased a Bolt EUV	        Received all her rebates</a:t>
            </a:r>
          </a:p>
          <a:p>
            <a:pPr algn="ctr"/>
            <a:endParaRPr lang="en-US" sz="1000">
              <a:latin typeface="Verdana" panose="020B0604030504040204" pitchFamily="34" charset="0"/>
              <a:ea typeface="Verdana" panose="020B0604030504040204" pitchFamily="34" charset="0"/>
            </a:endParaRPr>
          </a:p>
          <a:p>
            <a:pPr algn="ctr"/>
            <a:r>
              <a:rPr lang="en-US">
                <a:latin typeface="Verdana" panose="020B0604030504040204" pitchFamily="34" charset="0"/>
                <a:ea typeface="Verdana" panose="020B0604030504040204" pitchFamily="34" charset="0"/>
              </a:rPr>
              <a:t>Alara received 1 grant and 3 rebates</a:t>
            </a:r>
          </a:p>
          <a:p>
            <a:pPr algn="ctr"/>
            <a:r>
              <a:rPr lang="en-US">
                <a:latin typeface="Verdana" panose="020B0604030504040204" pitchFamily="34" charset="0"/>
                <a:ea typeface="Verdana" panose="020B0604030504040204" pitchFamily="34" charset="0"/>
              </a:rPr>
              <a:t>&amp; received a free level 2 charger!</a:t>
            </a:r>
            <a:endParaRPr lang="en-US" sz="2000" b="1">
              <a:latin typeface="Verdana" panose="020B0604030504040204" pitchFamily="34" charset="0"/>
              <a:ea typeface="Verdana" panose="020B0604030504040204" pitchFamily="34" charset="0"/>
            </a:endParaRPr>
          </a:p>
          <a:p>
            <a:pPr algn="ctr"/>
            <a:endParaRPr lang="en-US" sz="1600" b="1">
              <a:latin typeface="Verdana" panose="020B0604030504040204" pitchFamily="34" charset="0"/>
              <a:ea typeface="Verdana" panose="020B0604030504040204" pitchFamily="34" charset="0"/>
            </a:endParaRPr>
          </a:p>
          <a:p>
            <a:pPr algn="ctr"/>
            <a:r>
              <a:rPr lang="en-US" sz="2400" b="1">
                <a:latin typeface="Verdana" panose="020B0604030504040204" pitchFamily="34" charset="0"/>
                <a:ea typeface="Verdana" panose="020B0604030504040204" pitchFamily="34" charset="0"/>
              </a:rPr>
              <a:t>Total savings: </a:t>
            </a:r>
            <a:r>
              <a:rPr lang="en-US" sz="2400">
                <a:highlight>
                  <a:srgbClr val="00FF00"/>
                </a:highlight>
                <a:latin typeface="Verdana" panose="020B0604030504040204" pitchFamily="34" charset="0"/>
                <a:ea typeface="Verdana" panose="020B0604030504040204" pitchFamily="34" charset="0"/>
              </a:rPr>
              <a:t>$23,000</a:t>
            </a:r>
          </a:p>
          <a:p>
            <a:endParaRPr lang="en-US"/>
          </a:p>
          <a:p>
            <a:endParaRPr lang="en-US"/>
          </a:p>
        </p:txBody>
      </p:sp>
      <p:sp>
        <p:nvSpPr>
          <p:cNvPr id="4" name="Title 3">
            <a:extLst>
              <a:ext uri="{FF2B5EF4-FFF2-40B4-BE49-F238E27FC236}">
                <a16:creationId xmlns:a16="http://schemas.microsoft.com/office/drawing/2014/main" id="{0581D922-3732-AB3B-D8D3-BFD1C5DA0CFF}"/>
              </a:ext>
            </a:extLst>
          </p:cNvPr>
          <p:cNvSpPr>
            <a:spLocks noGrp="1"/>
          </p:cNvSpPr>
          <p:nvPr>
            <p:ph type="title"/>
          </p:nvPr>
        </p:nvSpPr>
        <p:spPr>
          <a:xfrm>
            <a:off x="370653" y="446248"/>
            <a:ext cx="6352428" cy="697633"/>
          </a:xfrm>
          <a:ln w="28575">
            <a:solidFill>
              <a:srgbClr val="E941B5"/>
            </a:solidFill>
          </a:ln>
        </p:spPr>
        <p:txBody>
          <a:bodyPr>
            <a:noAutofit/>
          </a:bodyPr>
          <a:lstStyle/>
          <a:p>
            <a:r>
              <a:rPr lang="en-US"/>
              <a:t> Purchase Scenario</a:t>
            </a:r>
          </a:p>
        </p:txBody>
      </p:sp>
      <p:pic>
        <p:nvPicPr>
          <p:cNvPr id="7" name="Picture Placeholder 6" descr="A person standing next to a red car&#10;&#10;Description automatically generated">
            <a:extLst>
              <a:ext uri="{FF2B5EF4-FFF2-40B4-BE49-F238E27FC236}">
                <a16:creationId xmlns:a16="http://schemas.microsoft.com/office/drawing/2014/main" id="{C9A762CB-F529-C01B-F9CB-CE81DECF2CFD}"/>
              </a:ext>
            </a:extLst>
          </p:cNvPr>
          <p:cNvPicPr>
            <a:picLocks noGrp="1" noChangeAspect="1"/>
          </p:cNvPicPr>
          <p:nvPr>
            <p:ph type="pic" idx="3"/>
          </p:nvPr>
        </p:nvPicPr>
        <p:blipFill>
          <a:blip r:embed="rId3"/>
          <a:srcRect l="12475" r="12475"/>
          <a:stretch>
            <a:fillRect/>
          </a:stretch>
        </p:blipFill>
        <p:spPr>
          <a:xfrm>
            <a:off x="6842770" y="1116992"/>
            <a:ext cx="4841840" cy="4873149"/>
          </a:xfrm>
        </p:spPr>
      </p:pic>
      <p:pic>
        <p:nvPicPr>
          <p:cNvPr id="18" name="Google Shape;719;p72">
            <a:extLst>
              <a:ext uri="{FF2B5EF4-FFF2-40B4-BE49-F238E27FC236}">
                <a16:creationId xmlns:a16="http://schemas.microsoft.com/office/drawing/2014/main" id="{83367CFB-29AC-C7C9-C8A8-B7004F935CD4}"/>
              </a:ext>
            </a:extLst>
          </p:cNvPr>
          <p:cNvPicPr preferRelativeResize="0"/>
          <p:nvPr/>
        </p:nvPicPr>
        <p:blipFill rotWithShape="1">
          <a:blip r:embed="rId4">
            <a:alphaModFix/>
          </a:blip>
          <a:srcRect/>
          <a:stretch/>
        </p:blipFill>
        <p:spPr>
          <a:xfrm>
            <a:off x="8347752" y="5753390"/>
            <a:ext cx="505054" cy="827652"/>
          </a:xfrm>
          <a:prstGeom prst="rect">
            <a:avLst/>
          </a:prstGeom>
          <a:noFill/>
          <a:ln>
            <a:noFill/>
          </a:ln>
        </p:spPr>
      </p:pic>
      <p:sp>
        <p:nvSpPr>
          <p:cNvPr id="20" name="TextBox 19">
            <a:extLst>
              <a:ext uri="{FF2B5EF4-FFF2-40B4-BE49-F238E27FC236}">
                <a16:creationId xmlns:a16="http://schemas.microsoft.com/office/drawing/2014/main" id="{C3F0BF1A-31D6-4383-592F-BE5CAB45BA80}"/>
              </a:ext>
            </a:extLst>
          </p:cNvPr>
          <p:cNvSpPr txBox="1"/>
          <p:nvPr/>
        </p:nvSpPr>
        <p:spPr>
          <a:xfrm>
            <a:off x="8891135" y="5657712"/>
            <a:ext cx="2831803" cy="923330"/>
          </a:xfrm>
          <a:prstGeom prst="rect">
            <a:avLst/>
          </a:prstGeom>
          <a:noFill/>
        </p:spPr>
        <p:txBody>
          <a:bodyPr wrap="square" rtlCol="0">
            <a:spAutoFit/>
          </a:bodyPr>
          <a:lstStyle/>
          <a:p>
            <a:r>
              <a:rPr lang="en-US" sz="5400" b="1">
                <a:solidFill>
                  <a:schemeClr val="tx1"/>
                </a:solidFill>
                <a:latin typeface="Verdana" panose="020B0604030504040204" pitchFamily="34" charset="0"/>
                <a:ea typeface="Verdana" panose="020B0604030504040204" pitchFamily="34" charset="0"/>
              </a:rPr>
              <a:t>ALARA</a:t>
            </a:r>
          </a:p>
        </p:txBody>
      </p:sp>
      <p:sp>
        <p:nvSpPr>
          <p:cNvPr id="21" name="Arrow: Right 20">
            <a:extLst>
              <a:ext uri="{FF2B5EF4-FFF2-40B4-BE49-F238E27FC236}">
                <a16:creationId xmlns:a16="http://schemas.microsoft.com/office/drawing/2014/main" id="{C9340884-5C99-69D5-C9DF-ADB2D81596C2}"/>
              </a:ext>
            </a:extLst>
          </p:cNvPr>
          <p:cNvSpPr/>
          <p:nvPr/>
        </p:nvSpPr>
        <p:spPr>
          <a:xfrm>
            <a:off x="2187123" y="3104350"/>
            <a:ext cx="607775" cy="16973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C8DAAAE9-4CBB-B5D8-AB2A-84DBC27753C9}"/>
              </a:ext>
            </a:extLst>
          </p:cNvPr>
          <p:cNvSpPr/>
          <p:nvPr/>
        </p:nvSpPr>
        <p:spPr>
          <a:xfrm>
            <a:off x="4154385" y="3104350"/>
            <a:ext cx="607775" cy="16973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oogle Shape;683;p71">
            <a:extLst>
              <a:ext uri="{FF2B5EF4-FFF2-40B4-BE49-F238E27FC236}">
                <a16:creationId xmlns:a16="http://schemas.microsoft.com/office/drawing/2014/main" id="{25F4CC32-B8F4-3DFA-15D1-8DD64FD91A3A}"/>
              </a:ext>
            </a:extLst>
          </p:cNvPr>
          <p:cNvPicPr preferRelativeResize="0"/>
          <p:nvPr/>
        </p:nvPicPr>
        <p:blipFill rotWithShape="1">
          <a:blip r:embed="rId5">
            <a:alphaModFix/>
          </a:blip>
          <a:srcRect/>
          <a:stretch/>
        </p:blipFill>
        <p:spPr>
          <a:xfrm>
            <a:off x="370653" y="1772144"/>
            <a:ext cx="872664" cy="375339"/>
          </a:xfrm>
          <a:prstGeom prst="rect">
            <a:avLst/>
          </a:prstGeom>
          <a:noFill/>
          <a:ln>
            <a:noFill/>
          </a:ln>
        </p:spPr>
      </p:pic>
      <p:pic>
        <p:nvPicPr>
          <p:cNvPr id="6" name="Google Shape;719;p72">
            <a:extLst>
              <a:ext uri="{FF2B5EF4-FFF2-40B4-BE49-F238E27FC236}">
                <a16:creationId xmlns:a16="http://schemas.microsoft.com/office/drawing/2014/main" id="{16D0391B-DE26-8766-A1C6-56A4C0B96369}"/>
              </a:ext>
            </a:extLst>
          </p:cNvPr>
          <p:cNvPicPr preferRelativeResize="0"/>
          <p:nvPr/>
        </p:nvPicPr>
        <p:blipFill rotWithShape="1">
          <a:blip r:embed="rId4">
            <a:alphaModFix/>
          </a:blip>
          <a:srcRect/>
          <a:stretch/>
        </p:blipFill>
        <p:spPr>
          <a:xfrm>
            <a:off x="6565064" y="266096"/>
            <a:ext cx="478756" cy="1057936"/>
          </a:xfrm>
          <a:prstGeom prst="rect">
            <a:avLst/>
          </a:prstGeom>
          <a:noFill/>
          <a:ln>
            <a:noFill/>
          </a:ln>
        </p:spPr>
      </p:pic>
      <p:sp>
        <p:nvSpPr>
          <p:cNvPr id="8" name="TextBox 7">
            <a:extLst>
              <a:ext uri="{FF2B5EF4-FFF2-40B4-BE49-F238E27FC236}">
                <a16:creationId xmlns:a16="http://schemas.microsoft.com/office/drawing/2014/main" id="{6CC561AD-4C89-B58F-4100-B37C7BB5F7D0}"/>
              </a:ext>
            </a:extLst>
          </p:cNvPr>
          <p:cNvSpPr txBox="1"/>
          <p:nvPr/>
        </p:nvSpPr>
        <p:spPr>
          <a:xfrm>
            <a:off x="919942" y="3800980"/>
            <a:ext cx="1490750" cy="215444"/>
          </a:xfrm>
          <a:prstGeom prst="rect">
            <a:avLst/>
          </a:prstGeom>
          <a:noFill/>
        </p:spPr>
        <p:txBody>
          <a:bodyPr wrap="square" rtlCol="0">
            <a:spAutoFit/>
          </a:bodyPr>
          <a:lstStyle/>
          <a:p>
            <a:r>
              <a:rPr lang="en-US" sz="800" b="1">
                <a:solidFill>
                  <a:schemeClr val="tx1"/>
                </a:solidFill>
                <a:latin typeface="Verdana" panose="020B0604030504040204" pitchFamily="34" charset="0"/>
                <a:ea typeface="Verdana" panose="020B0604030504040204" pitchFamily="34" charset="0"/>
              </a:rPr>
              <a:t>purchase guidance</a:t>
            </a:r>
          </a:p>
        </p:txBody>
      </p:sp>
    </p:spTree>
    <p:extLst>
      <p:ext uri="{BB962C8B-B14F-4D97-AF65-F5344CB8AC3E}">
        <p14:creationId xmlns:p14="http://schemas.microsoft.com/office/powerpoint/2010/main" val="36917684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FB02C1F-F13E-5778-38A1-1914C4EEAD24}"/>
              </a:ext>
            </a:extLst>
          </p:cNvPr>
          <p:cNvSpPr>
            <a:spLocks noGrp="1"/>
          </p:cNvSpPr>
          <p:nvPr>
            <p:ph type="subTitle" idx="1"/>
          </p:nvPr>
        </p:nvSpPr>
        <p:spPr>
          <a:xfrm>
            <a:off x="8719803" y="6362007"/>
            <a:ext cx="2831803" cy="515804"/>
          </a:xfrm>
        </p:spPr>
        <p:txBody>
          <a:bodyPr>
            <a:noAutofit/>
          </a:bodyPr>
          <a:lstStyle/>
          <a:p>
            <a:pPr marL="0" indent="0" algn="ctr">
              <a:lnSpc>
                <a:spcPct val="100000"/>
              </a:lnSpc>
            </a:pPr>
            <a:r>
              <a:rPr lang="en-US" sz="1050">
                <a:solidFill>
                  <a:srgbClr val="000000"/>
                </a:solidFill>
              </a:rPr>
              <a:t>Former purchase guidance participant</a:t>
            </a:r>
          </a:p>
        </p:txBody>
      </p:sp>
      <p:sp>
        <p:nvSpPr>
          <p:cNvPr id="3" name="Text Placeholder 2">
            <a:extLst>
              <a:ext uri="{FF2B5EF4-FFF2-40B4-BE49-F238E27FC236}">
                <a16:creationId xmlns:a16="http://schemas.microsoft.com/office/drawing/2014/main" id="{037598EB-A268-5B4C-8150-C7D044D58C76}"/>
              </a:ext>
            </a:extLst>
          </p:cNvPr>
          <p:cNvSpPr>
            <a:spLocks noGrp="1"/>
          </p:cNvSpPr>
          <p:nvPr>
            <p:ph type="body" idx="2"/>
          </p:nvPr>
        </p:nvSpPr>
        <p:spPr>
          <a:xfrm>
            <a:off x="736370" y="1570712"/>
            <a:ext cx="5517028" cy="4314654"/>
          </a:xfrm>
          <a:noFill/>
          <a:ln w="12700">
            <a:noFill/>
          </a:ln>
        </p:spPr>
        <p:txBody>
          <a:bodyPr>
            <a:noAutofit/>
          </a:bodyPr>
          <a:lstStyle/>
          <a:p>
            <a:pPr algn="ctr"/>
            <a:r>
              <a:rPr lang="en-US" sz="2800" b="1" u="sng">
                <a:latin typeface="Verdana" panose="020B0604030504040204" pitchFamily="34" charset="0"/>
                <a:ea typeface="Verdana" panose="020B0604030504040204" pitchFamily="34" charset="0"/>
              </a:rPr>
              <a:t>2023 Tesla Model Y</a:t>
            </a:r>
            <a:endParaRPr lang="en-US" sz="800">
              <a:latin typeface="Verdana" panose="020B0604030504040204" pitchFamily="34" charset="0"/>
              <a:ea typeface="Verdana" panose="020B0604030504040204" pitchFamily="34" charset="0"/>
            </a:endParaRPr>
          </a:p>
          <a:p>
            <a:endParaRPr lang="en-US" sz="300">
              <a:latin typeface="Verdana" panose="020B0604030504040204" pitchFamily="34" charset="0"/>
              <a:ea typeface="Verdana" panose="020B0604030504040204" pitchFamily="34" charset="0"/>
            </a:endParaRPr>
          </a:p>
          <a:p>
            <a:r>
              <a:rPr lang="en-US" sz="2000">
                <a:latin typeface="Verdana" panose="020B0604030504040204" pitchFamily="34" charset="0"/>
                <a:ea typeface="Verdana" panose="020B0604030504040204" pitchFamily="34" charset="0"/>
              </a:rPr>
              <a:t>Timeline:</a:t>
            </a:r>
          </a:p>
          <a:p>
            <a:r>
              <a:rPr lang="en-US" sz="2000" b="1">
                <a:solidFill>
                  <a:schemeClr val="bg2"/>
                </a:solidFill>
                <a:latin typeface="Verdana" panose="020B0604030504040204" pitchFamily="34" charset="0"/>
                <a:ea typeface="Verdana" panose="020B0604030504040204" pitchFamily="34" charset="0"/>
              </a:rPr>
              <a:t>  Oct	                 Oct 	        Dec</a:t>
            </a:r>
          </a:p>
          <a:p>
            <a:r>
              <a:rPr lang="en-US" sz="1000" b="1">
                <a:solidFill>
                  <a:schemeClr val="bg2"/>
                </a:solidFill>
                <a:latin typeface="Verdana" panose="020B0604030504040204" pitchFamily="34" charset="0"/>
                <a:ea typeface="Verdana" panose="020B0604030504040204" pitchFamily="34" charset="0"/>
              </a:rPr>
              <a:t>  </a:t>
            </a:r>
            <a:r>
              <a:rPr lang="en-US" sz="2000" b="1">
                <a:solidFill>
                  <a:schemeClr val="bg2"/>
                </a:solidFill>
                <a:latin typeface="Verdana" panose="020B0604030504040204" pitchFamily="34" charset="0"/>
                <a:ea typeface="Verdana" panose="020B0604030504040204" pitchFamily="34" charset="0"/>
              </a:rPr>
              <a:t>2023       </a:t>
            </a:r>
            <a:r>
              <a:rPr lang="en-US" sz="1000" b="1">
                <a:solidFill>
                  <a:schemeClr val="bg2"/>
                </a:solidFill>
                <a:latin typeface="Verdana" panose="020B0604030504040204" pitchFamily="34" charset="0"/>
                <a:ea typeface="Verdana" panose="020B0604030504040204" pitchFamily="34" charset="0"/>
              </a:rPr>
              <a:t>               </a:t>
            </a:r>
            <a:r>
              <a:rPr lang="en-US" sz="2000" b="1">
                <a:solidFill>
                  <a:schemeClr val="bg2"/>
                </a:solidFill>
                <a:latin typeface="Verdana" panose="020B0604030504040204" pitchFamily="34" charset="0"/>
                <a:ea typeface="Verdana" panose="020B0604030504040204" pitchFamily="34" charset="0"/>
              </a:rPr>
              <a:t>2023	      </a:t>
            </a:r>
            <a:r>
              <a:rPr lang="en-US" sz="1000" b="1">
                <a:solidFill>
                  <a:schemeClr val="bg2"/>
                </a:solidFill>
                <a:latin typeface="Verdana" panose="020B0604030504040204" pitchFamily="34" charset="0"/>
                <a:ea typeface="Verdana" panose="020B0604030504040204" pitchFamily="34" charset="0"/>
              </a:rPr>
              <a:t> </a:t>
            </a:r>
            <a:r>
              <a:rPr lang="en-US" sz="2000" b="1">
                <a:solidFill>
                  <a:schemeClr val="bg2"/>
                </a:solidFill>
                <a:latin typeface="Verdana" panose="020B0604030504040204" pitchFamily="34" charset="0"/>
                <a:ea typeface="Verdana" panose="020B0604030504040204" pitchFamily="34" charset="0"/>
              </a:rPr>
              <a:t>2023</a:t>
            </a:r>
          </a:p>
          <a:p>
            <a:pPr>
              <a:lnSpc>
                <a:spcPct val="100000"/>
              </a:lnSpc>
            </a:pPr>
            <a:r>
              <a:rPr lang="en-US" sz="800" b="1">
                <a:latin typeface="Verdana" panose="020B0604030504040204" pitchFamily="34" charset="0"/>
                <a:ea typeface="Verdana" panose="020B0604030504040204" pitchFamily="34" charset="0"/>
              </a:rPr>
              <a:t>   Signed up for                       Purchased a Tesla Model Y	         Received all rebates</a:t>
            </a:r>
          </a:p>
          <a:p>
            <a:pPr algn="ctr"/>
            <a:endParaRPr lang="en-US" sz="2000">
              <a:latin typeface="Verdana" panose="020B0604030504040204" pitchFamily="34" charset="0"/>
              <a:ea typeface="Verdana" panose="020B0604030504040204" pitchFamily="34" charset="0"/>
            </a:endParaRPr>
          </a:p>
          <a:p>
            <a:pPr algn="ctr"/>
            <a:r>
              <a:rPr lang="en-US">
                <a:latin typeface="Verdana" panose="020B0604030504040204" pitchFamily="34" charset="0"/>
                <a:ea typeface="Verdana" panose="020B0604030504040204" pitchFamily="34" charset="0"/>
              </a:rPr>
              <a:t>George received 2 rebates</a:t>
            </a:r>
          </a:p>
          <a:p>
            <a:pPr algn="ctr"/>
            <a:endParaRPr lang="en-US" sz="1600" b="1">
              <a:latin typeface="Verdana" panose="020B0604030504040204" pitchFamily="34" charset="0"/>
              <a:ea typeface="Verdana" panose="020B0604030504040204" pitchFamily="34" charset="0"/>
            </a:endParaRPr>
          </a:p>
          <a:p>
            <a:pPr algn="ctr"/>
            <a:endParaRPr lang="en-US" sz="600" b="1">
              <a:latin typeface="Verdana" panose="020B0604030504040204" pitchFamily="34" charset="0"/>
              <a:ea typeface="Verdana" panose="020B0604030504040204" pitchFamily="34" charset="0"/>
            </a:endParaRPr>
          </a:p>
          <a:p>
            <a:pPr algn="ctr"/>
            <a:r>
              <a:rPr lang="en-US" sz="2400" b="1">
                <a:latin typeface="Verdana" panose="020B0604030504040204" pitchFamily="34" charset="0"/>
                <a:ea typeface="Verdana" panose="020B0604030504040204" pitchFamily="34" charset="0"/>
              </a:rPr>
              <a:t>Total savings: </a:t>
            </a:r>
            <a:r>
              <a:rPr lang="en-US" sz="2400">
                <a:highlight>
                  <a:srgbClr val="00FF00"/>
                </a:highlight>
                <a:latin typeface="Verdana" panose="020B0604030504040204" pitchFamily="34" charset="0"/>
                <a:ea typeface="Verdana" panose="020B0604030504040204" pitchFamily="34" charset="0"/>
              </a:rPr>
              <a:t>$10,500</a:t>
            </a:r>
          </a:p>
          <a:p>
            <a:endParaRPr lang="en-US"/>
          </a:p>
          <a:p>
            <a:endParaRPr lang="en-US"/>
          </a:p>
        </p:txBody>
      </p:sp>
      <p:sp>
        <p:nvSpPr>
          <p:cNvPr id="4" name="Title 3">
            <a:extLst>
              <a:ext uri="{FF2B5EF4-FFF2-40B4-BE49-F238E27FC236}">
                <a16:creationId xmlns:a16="http://schemas.microsoft.com/office/drawing/2014/main" id="{0581D922-3732-AB3B-D8D3-BFD1C5DA0CFF}"/>
              </a:ext>
            </a:extLst>
          </p:cNvPr>
          <p:cNvSpPr>
            <a:spLocks noGrp="1"/>
          </p:cNvSpPr>
          <p:nvPr>
            <p:ph type="title"/>
          </p:nvPr>
        </p:nvSpPr>
        <p:spPr>
          <a:xfrm>
            <a:off x="370653" y="446248"/>
            <a:ext cx="6352428" cy="697633"/>
          </a:xfrm>
          <a:ln w="28575">
            <a:solidFill>
              <a:srgbClr val="E941B5"/>
            </a:solidFill>
          </a:ln>
        </p:spPr>
        <p:txBody>
          <a:bodyPr>
            <a:noAutofit/>
          </a:bodyPr>
          <a:lstStyle/>
          <a:p>
            <a:r>
              <a:rPr lang="en-US"/>
              <a:t> Purchase Scenario</a:t>
            </a:r>
          </a:p>
        </p:txBody>
      </p:sp>
      <p:pic>
        <p:nvPicPr>
          <p:cNvPr id="18" name="Google Shape;719;p72">
            <a:extLst>
              <a:ext uri="{FF2B5EF4-FFF2-40B4-BE49-F238E27FC236}">
                <a16:creationId xmlns:a16="http://schemas.microsoft.com/office/drawing/2014/main" id="{83367CFB-29AC-C7C9-C8A8-B7004F935CD4}"/>
              </a:ext>
            </a:extLst>
          </p:cNvPr>
          <p:cNvPicPr preferRelativeResize="0"/>
          <p:nvPr/>
        </p:nvPicPr>
        <p:blipFill rotWithShape="1">
          <a:blip r:embed="rId3">
            <a:alphaModFix/>
          </a:blip>
          <a:srcRect/>
          <a:stretch/>
        </p:blipFill>
        <p:spPr>
          <a:xfrm>
            <a:off x="8113220" y="5832496"/>
            <a:ext cx="505054" cy="827652"/>
          </a:xfrm>
          <a:prstGeom prst="rect">
            <a:avLst/>
          </a:prstGeom>
          <a:noFill/>
          <a:ln>
            <a:noFill/>
          </a:ln>
        </p:spPr>
      </p:pic>
      <p:sp>
        <p:nvSpPr>
          <p:cNvPr id="20" name="TextBox 19">
            <a:extLst>
              <a:ext uri="{FF2B5EF4-FFF2-40B4-BE49-F238E27FC236}">
                <a16:creationId xmlns:a16="http://schemas.microsoft.com/office/drawing/2014/main" id="{C3F0BF1A-31D6-4383-592F-BE5CAB45BA80}"/>
              </a:ext>
            </a:extLst>
          </p:cNvPr>
          <p:cNvSpPr txBox="1"/>
          <p:nvPr/>
        </p:nvSpPr>
        <p:spPr>
          <a:xfrm>
            <a:off x="8618274" y="5652067"/>
            <a:ext cx="3300865" cy="923330"/>
          </a:xfrm>
          <a:prstGeom prst="rect">
            <a:avLst/>
          </a:prstGeom>
          <a:noFill/>
        </p:spPr>
        <p:txBody>
          <a:bodyPr wrap="square" rtlCol="0">
            <a:spAutoFit/>
          </a:bodyPr>
          <a:lstStyle/>
          <a:p>
            <a:r>
              <a:rPr lang="en-US" sz="5400" b="1">
                <a:solidFill>
                  <a:schemeClr val="tx1"/>
                </a:solidFill>
                <a:latin typeface="Verdana" panose="020B0604030504040204" pitchFamily="34" charset="0"/>
                <a:ea typeface="Verdana" panose="020B0604030504040204" pitchFamily="34" charset="0"/>
              </a:rPr>
              <a:t>George</a:t>
            </a:r>
          </a:p>
        </p:txBody>
      </p:sp>
      <p:sp>
        <p:nvSpPr>
          <p:cNvPr id="21" name="Arrow: Right 20">
            <a:extLst>
              <a:ext uri="{FF2B5EF4-FFF2-40B4-BE49-F238E27FC236}">
                <a16:creationId xmlns:a16="http://schemas.microsoft.com/office/drawing/2014/main" id="{C9340884-5C99-69D5-C9DF-ADB2D81596C2}"/>
              </a:ext>
            </a:extLst>
          </p:cNvPr>
          <p:cNvSpPr/>
          <p:nvPr/>
        </p:nvSpPr>
        <p:spPr>
          <a:xfrm>
            <a:off x="2187123" y="3104350"/>
            <a:ext cx="607775" cy="16973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C8DAAAE9-4CBB-B5D8-AB2A-84DBC27753C9}"/>
              </a:ext>
            </a:extLst>
          </p:cNvPr>
          <p:cNvSpPr/>
          <p:nvPr/>
        </p:nvSpPr>
        <p:spPr>
          <a:xfrm>
            <a:off x="4154385" y="3104350"/>
            <a:ext cx="607775" cy="16973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oogle Shape;683;p71">
            <a:extLst>
              <a:ext uri="{FF2B5EF4-FFF2-40B4-BE49-F238E27FC236}">
                <a16:creationId xmlns:a16="http://schemas.microsoft.com/office/drawing/2014/main" id="{25F4CC32-B8F4-3DFA-15D1-8DD64FD91A3A}"/>
              </a:ext>
            </a:extLst>
          </p:cNvPr>
          <p:cNvPicPr preferRelativeResize="0"/>
          <p:nvPr/>
        </p:nvPicPr>
        <p:blipFill rotWithShape="1">
          <a:blip r:embed="rId4">
            <a:alphaModFix/>
          </a:blip>
          <a:srcRect/>
          <a:stretch/>
        </p:blipFill>
        <p:spPr>
          <a:xfrm>
            <a:off x="442143" y="1776014"/>
            <a:ext cx="872664" cy="375339"/>
          </a:xfrm>
          <a:prstGeom prst="rect">
            <a:avLst/>
          </a:prstGeom>
          <a:noFill/>
          <a:ln>
            <a:noFill/>
          </a:ln>
        </p:spPr>
      </p:pic>
      <p:pic>
        <p:nvPicPr>
          <p:cNvPr id="6" name="Google Shape;719;p72">
            <a:extLst>
              <a:ext uri="{FF2B5EF4-FFF2-40B4-BE49-F238E27FC236}">
                <a16:creationId xmlns:a16="http://schemas.microsoft.com/office/drawing/2014/main" id="{16D0391B-DE26-8766-A1C6-56A4C0B96369}"/>
              </a:ext>
            </a:extLst>
          </p:cNvPr>
          <p:cNvPicPr preferRelativeResize="0"/>
          <p:nvPr/>
        </p:nvPicPr>
        <p:blipFill rotWithShape="1">
          <a:blip r:embed="rId3">
            <a:alphaModFix/>
          </a:blip>
          <a:srcRect/>
          <a:stretch/>
        </p:blipFill>
        <p:spPr>
          <a:xfrm>
            <a:off x="6565064" y="266096"/>
            <a:ext cx="478756" cy="1057936"/>
          </a:xfrm>
          <a:prstGeom prst="rect">
            <a:avLst/>
          </a:prstGeom>
          <a:noFill/>
          <a:ln>
            <a:noFill/>
          </a:ln>
        </p:spPr>
      </p:pic>
      <p:sp>
        <p:nvSpPr>
          <p:cNvPr id="19" name="TextBox 18">
            <a:extLst>
              <a:ext uri="{FF2B5EF4-FFF2-40B4-BE49-F238E27FC236}">
                <a16:creationId xmlns:a16="http://schemas.microsoft.com/office/drawing/2014/main" id="{0A2D497F-2256-2210-3AD8-D04C920E0BB2}"/>
              </a:ext>
            </a:extLst>
          </p:cNvPr>
          <p:cNvSpPr txBox="1"/>
          <p:nvPr/>
        </p:nvSpPr>
        <p:spPr>
          <a:xfrm>
            <a:off x="878475" y="3728039"/>
            <a:ext cx="1490750" cy="215444"/>
          </a:xfrm>
          <a:prstGeom prst="rect">
            <a:avLst/>
          </a:prstGeom>
          <a:noFill/>
        </p:spPr>
        <p:txBody>
          <a:bodyPr wrap="square" rtlCol="0">
            <a:spAutoFit/>
          </a:bodyPr>
          <a:lstStyle/>
          <a:p>
            <a:r>
              <a:rPr lang="en-US" sz="800" b="1">
                <a:solidFill>
                  <a:schemeClr val="tx1"/>
                </a:solidFill>
                <a:latin typeface="Verdana" panose="020B0604030504040204" pitchFamily="34" charset="0"/>
                <a:ea typeface="Verdana" panose="020B0604030504040204" pitchFamily="34" charset="0"/>
              </a:rPr>
              <a:t>purchase guidance</a:t>
            </a:r>
          </a:p>
        </p:txBody>
      </p:sp>
      <p:pic>
        <p:nvPicPr>
          <p:cNvPr id="28" name="Picture 27" descr="A red car parked in a parking lot&#10;&#10;Description automatically generated">
            <a:extLst>
              <a:ext uri="{FF2B5EF4-FFF2-40B4-BE49-F238E27FC236}">
                <a16:creationId xmlns:a16="http://schemas.microsoft.com/office/drawing/2014/main" id="{636BFAA1-0032-CF16-2FB5-0224983B9169}"/>
              </a:ext>
            </a:extLst>
          </p:cNvPr>
          <p:cNvPicPr>
            <a:picLocks noChangeAspect="1"/>
          </p:cNvPicPr>
          <p:nvPr/>
        </p:nvPicPr>
        <p:blipFill>
          <a:blip r:embed="rId5"/>
          <a:stretch>
            <a:fillRect/>
          </a:stretch>
        </p:blipFill>
        <p:spPr>
          <a:xfrm>
            <a:off x="6849665" y="1776014"/>
            <a:ext cx="4800416" cy="3533073"/>
          </a:xfrm>
          <a:prstGeom prst="flowChartConnector">
            <a:avLst/>
          </a:prstGeom>
        </p:spPr>
      </p:pic>
      <p:pic>
        <p:nvPicPr>
          <p:cNvPr id="17" name="Picture 16" descr="A person with his arms crossed&#10;&#10;Description automatically generated">
            <a:extLst>
              <a:ext uri="{FF2B5EF4-FFF2-40B4-BE49-F238E27FC236}">
                <a16:creationId xmlns:a16="http://schemas.microsoft.com/office/drawing/2014/main" id="{949F2BD0-8D15-0570-127C-D8B77068EEC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412" b="97059" l="9804" r="89706">
                        <a14:foregroundMark x1="57026" y1="39216" x2="41667" y2="83578"/>
                        <a14:foregroundMark x1="41667" y1="83578" x2="41340" y2="98775"/>
                        <a14:foregroundMark x1="41340" y1="98775" x2="70425" y2="94853"/>
                        <a14:foregroundMark x1="70425" y1="94853" x2="72059" y2="73529"/>
                        <a14:foregroundMark x1="72059" y1="73529" x2="57516" y2="40441"/>
                        <a14:foregroundMark x1="57516" y1="40441" x2="53595" y2="44608"/>
                        <a14:foregroundMark x1="66830" y1="95833" x2="46895" y2="97794"/>
                        <a14:foregroundMark x1="46895" y1="97794" x2="66503" y2="95343"/>
                        <a14:foregroundMark x1="66503" y1="95343" x2="59477" y2="97059"/>
                        <a14:foregroundMark x1="55229" y1="4412" x2="52124" y2="9314"/>
                      </a14:backgroundRemoval>
                    </a14:imgEffect>
                  </a14:imgLayer>
                </a14:imgProps>
              </a:ext>
            </a:extLst>
          </a:blip>
          <a:srcRect l="30374" r="18921"/>
          <a:stretch/>
        </p:blipFill>
        <p:spPr>
          <a:xfrm>
            <a:off x="9555701" y="2791070"/>
            <a:ext cx="2266604" cy="3094296"/>
          </a:xfrm>
          <a:prstGeom prst="rect">
            <a:avLst/>
          </a:prstGeom>
        </p:spPr>
      </p:pic>
    </p:spTree>
    <p:extLst>
      <p:ext uri="{BB962C8B-B14F-4D97-AF65-F5344CB8AC3E}">
        <p14:creationId xmlns:p14="http://schemas.microsoft.com/office/powerpoint/2010/main" val="17719091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8" name="Google Shape;538;p55"/>
          <p:cNvSpPr txBox="1"/>
          <p:nvPr/>
        </p:nvSpPr>
        <p:spPr>
          <a:xfrm>
            <a:off x="1493048" y="386533"/>
            <a:ext cx="11578500" cy="548400"/>
          </a:xfrm>
          <a:prstGeom prst="rect">
            <a:avLst/>
          </a:prstGeom>
          <a:noFill/>
          <a:ln>
            <a:noFill/>
          </a:ln>
        </p:spPr>
        <p:txBody>
          <a:bodyPr spcFirstLastPara="1" wrap="square" lIns="91425" tIns="45700" rIns="91425" bIns="45700" anchor="t" anchorCtr="0">
            <a:spAutoFit/>
          </a:bodyPr>
          <a:lstStyle/>
          <a:p>
            <a:pPr marL="0" marR="0" lvl="0" indent="0" algn="l" rtl="0">
              <a:lnSpc>
                <a:spcPct val="75000"/>
              </a:lnSpc>
              <a:spcBef>
                <a:spcPts val="0"/>
              </a:spcBef>
              <a:spcAft>
                <a:spcPts val="0"/>
              </a:spcAft>
              <a:buNone/>
            </a:pPr>
            <a:r>
              <a:rPr lang="en-US" sz="3950" b="1">
                <a:solidFill>
                  <a:schemeClr val="dk1"/>
                </a:solidFill>
                <a:latin typeface="Verdana"/>
                <a:ea typeface="Verdana"/>
                <a:cs typeface="Verdana"/>
                <a:sym typeface="Verdana"/>
              </a:rPr>
              <a:t>Do You Qualify for Incentives?</a:t>
            </a:r>
            <a:endParaRPr sz="3950" b="1">
              <a:latin typeface="Verdana"/>
              <a:ea typeface="Verdana"/>
              <a:cs typeface="Verdana"/>
              <a:sym typeface="Verdana"/>
            </a:endParaRPr>
          </a:p>
        </p:txBody>
      </p:sp>
      <p:grpSp>
        <p:nvGrpSpPr>
          <p:cNvPr id="4" name="Group 3">
            <a:extLst>
              <a:ext uri="{FF2B5EF4-FFF2-40B4-BE49-F238E27FC236}">
                <a16:creationId xmlns:a16="http://schemas.microsoft.com/office/drawing/2014/main" id="{0F14F428-D62B-16A8-1C7D-2F79972E5998}"/>
              </a:ext>
            </a:extLst>
          </p:cNvPr>
          <p:cNvGrpSpPr/>
          <p:nvPr/>
        </p:nvGrpSpPr>
        <p:grpSpPr>
          <a:xfrm>
            <a:off x="1384984" y="1562839"/>
            <a:ext cx="5559316" cy="4370427"/>
            <a:chOff x="856779" y="1640771"/>
            <a:chExt cx="5559316" cy="4370427"/>
          </a:xfrm>
        </p:grpSpPr>
        <p:sp>
          <p:nvSpPr>
            <p:cNvPr id="5" name="TextBox 4">
              <a:extLst>
                <a:ext uri="{FF2B5EF4-FFF2-40B4-BE49-F238E27FC236}">
                  <a16:creationId xmlns:a16="http://schemas.microsoft.com/office/drawing/2014/main" id="{6CAF8D53-4328-4C3E-F4CB-5825BD6A7245}"/>
                </a:ext>
              </a:extLst>
            </p:cNvPr>
            <p:cNvSpPr txBox="1"/>
            <p:nvPr/>
          </p:nvSpPr>
          <p:spPr>
            <a:xfrm>
              <a:off x="1598206" y="1640771"/>
              <a:ext cx="4817889" cy="4370427"/>
            </a:xfrm>
            <a:prstGeom prst="rect">
              <a:avLst/>
            </a:prstGeom>
            <a:noFill/>
          </p:spPr>
          <p:txBody>
            <a:bodyPr wrap="square" lIns="91440" tIns="45720" rIns="91440" bIns="45720" rtlCol="0" anchor="t">
              <a:spAutoFit/>
            </a:bodyPr>
            <a:lstStyle/>
            <a:p>
              <a:pPr algn="ctr"/>
              <a:r>
                <a:rPr lang="en-US" sz="2400" u="sng">
                  <a:latin typeface="Abadi"/>
                </a:rPr>
                <a:t>Some Incentive Guidelines </a:t>
              </a:r>
              <a:endParaRPr lang="en-US"/>
            </a:p>
            <a:p>
              <a:endParaRPr lang="en-US" sz="1800"/>
            </a:p>
            <a:p>
              <a:endParaRPr lang="en-US" sz="2000">
                <a:latin typeface="Abadi" panose="020B0604020104020204" pitchFamily="34" charset="0"/>
              </a:endParaRPr>
            </a:p>
            <a:p>
              <a:r>
                <a:rPr lang="en-US" sz="2400">
                  <a:latin typeface="Abadi"/>
                </a:rPr>
                <a:t>The year of the vehicle</a:t>
              </a:r>
            </a:p>
            <a:p>
              <a:endParaRPr lang="en-US" sz="2000">
                <a:latin typeface="Abadi" panose="020B0604020104020204" pitchFamily="34" charset="0"/>
              </a:endParaRPr>
            </a:p>
            <a:p>
              <a:endParaRPr lang="en-US" sz="2000">
                <a:latin typeface="Abadi" panose="020B0604020104020204" pitchFamily="34" charset="0"/>
              </a:endParaRPr>
            </a:p>
            <a:p>
              <a:r>
                <a:rPr lang="en-US" sz="2400">
                  <a:latin typeface="Abadi"/>
                </a:rPr>
                <a:t>The mileage</a:t>
              </a:r>
            </a:p>
            <a:p>
              <a:endParaRPr lang="en-US" sz="2000">
                <a:latin typeface="Abadi" panose="020B0604020104020204" pitchFamily="34" charset="0"/>
              </a:endParaRPr>
            </a:p>
            <a:p>
              <a:endParaRPr lang="en-US" sz="2000">
                <a:latin typeface="Abadi" panose="020B0604020104020204" pitchFamily="34" charset="0"/>
              </a:endParaRPr>
            </a:p>
            <a:p>
              <a:r>
                <a:rPr lang="en-US" sz="2400">
                  <a:latin typeface="Abadi"/>
                </a:rPr>
                <a:t>Income</a:t>
              </a:r>
              <a:endParaRPr lang="en-US"/>
            </a:p>
            <a:p>
              <a:endParaRPr lang="en-US" sz="2000">
                <a:latin typeface="Abadi" panose="020B0604020104020204" pitchFamily="34" charset="0"/>
              </a:endParaRPr>
            </a:p>
            <a:p>
              <a:endParaRPr lang="en-US" sz="2000">
                <a:latin typeface="Abadi" panose="020B0604020104020204" pitchFamily="34" charset="0"/>
              </a:endParaRPr>
            </a:p>
            <a:p>
              <a:r>
                <a:rPr lang="en-US" sz="2400">
                  <a:latin typeface="Abadi"/>
                </a:rPr>
                <a:t>Cost</a:t>
              </a:r>
            </a:p>
          </p:txBody>
        </p:sp>
        <p:pic>
          <p:nvPicPr>
            <p:cNvPr id="7" name="Google Shape;525;p53">
              <a:extLst>
                <a:ext uri="{FF2B5EF4-FFF2-40B4-BE49-F238E27FC236}">
                  <a16:creationId xmlns:a16="http://schemas.microsoft.com/office/drawing/2014/main" id="{CDA09E2F-41CD-164D-18C2-2466086A188E}"/>
                </a:ext>
              </a:extLst>
            </p:cNvPr>
            <p:cNvPicPr preferRelativeResize="0"/>
            <p:nvPr/>
          </p:nvPicPr>
          <p:blipFill rotWithShape="1">
            <a:blip r:embed="rId3">
              <a:alphaModFix/>
            </a:blip>
            <a:srcRect/>
            <a:stretch/>
          </p:blipFill>
          <p:spPr>
            <a:xfrm>
              <a:off x="1009151" y="2434359"/>
              <a:ext cx="330359" cy="618572"/>
            </a:xfrm>
            <a:prstGeom prst="rect">
              <a:avLst/>
            </a:prstGeom>
            <a:noFill/>
            <a:ln>
              <a:noFill/>
            </a:ln>
          </p:spPr>
        </p:pic>
        <p:pic>
          <p:nvPicPr>
            <p:cNvPr id="9" name="Google Shape;525;p53">
              <a:extLst>
                <a:ext uri="{FF2B5EF4-FFF2-40B4-BE49-F238E27FC236}">
                  <a16:creationId xmlns:a16="http://schemas.microsoft.com/office/drawing/2014/main" id="{2BC8D03B-5683-D986-3046-96545ED45920}"/>
                </a:ext>
              </a:extLst>
            </p:cNvPr>
            <p:cNvPicPr preferRelativeResize="0"/>
            <p:nvPr/>
          </p:nvPicPr>
          <p:blipFill rotWithShape="1">
            <a:blip r:embed="rId3">
              <a:alphaModFix/>
            </a:blip>
            <a:srcRect/>
            <a:stretch/>
          </p:blipFill>
          <p:spPr>
            <a:xfrm>
              <a:off x="941249" y="3489614"/>
              <a:ext cx="330359" cy="618572"/>
            </a:xfrm>
            <a:prstGeom prst="rect">
              <a:avLst/>
            </a:prstGeom>
            <a:noFill/>
            <a:ln>
              <a:noFill/>
            </a:ln>
          </p:spPr>
        </p:pic>
        <p:pic>
          <p:nvPicPr>
            <p:cNvPr id="10" name="Google Shape;525;p53">
              <a:extLst>
                <a:ext uri="{FF2B5EF4-FFF2-40B4-BE49-F238E27FC236}">
                  <a16:creationId xmlns:a16="http://schemas.microsoft.com/office/drawing/2014/main" id="{C91CCA70-0EAD-A312-1B7A-60C4A1A8AA87}"/>
                </a:ext>
              </a:extLst>
            </p:cNvPr>
            <p:cNvPicPr preferRelativeResize="0"/>
            <p:nvPr/>
          </p:nvPicPr>
          <p:blipFill rotWithShape="1">
            <a:blip r:embed="rId3">
              <a:alphaModFix/>
            </a:blip>
            <a:srcRect/>
            <a:stretch/>
          </p:blipFill>
          <p:spPr>
            <a:xfrm>
              <a:off x="856779" y="4441120"/>
              <a:ext cx="330359" cy="618572"/>
            </a:xfrm>
            <a:prstGeom prst="rect">
              <a:avLst/>
            </a:prstGeom>
            <a:noFill/>
            <a:ln>
              <a:noFill/>
            </a:ln>
          </p:spPr>
        </p:pic>
        <p:pic>
          <p:nvPicPr>
            <p:cNvPr id="11" name="Google Shape;525;p53">
              <a:extLst>
                <a:ext uri="{FF2B5EF4-FFF2-40B4-BE49-F238E27FC236}">
                  <a16:creationId xmlns:a16="http://schemas.microsoft.com/office/drawing/2014/main" id="{20D418F9-1F86-F860-E929-6ED1A38DFDDE}"/>
                </a:ext>
              </a:extLst>
            </p:cNvPr>
            <p:cNvPicPr preferRelativeResize="0"/>
            <p:nvPr/>
          </p:nvPicPr>
          <p:blipFill rotWithShape="1">
            <a:blip r:embed="rId3">
              <a:alphaModFix/>
            </a:blip>
            <a:srcRect/>
            <a:stretch/>
          </p:blipFill>
          <p:spPr>
            <a:xfrm>
              <a:off x="872147" y="5392626"/>
              <a:ext cx="330359" cy="618572"/>
            </a:xfrm>
            <a:prstGeom prst="rect">
              <a:avLst/>
            </a:prstGeom>
            <a:noFill/>
            <a:ln>
              <a:noFill/>
            </a:ln>
          </p:spPr>
        </p:pic>
      </p:grpSp>
      <p:pic>
        <p:nvPicPr>
          <p:cNvPr id="3" name="Google Shape;756;p73" descr="A picture containing text, sky, outdoor, sign&#10;&#10;Description automatically generated">
            <a:extLst>
              <a:ext uri="{FF2B5EF4-FFF2-40B4-BE49-F238E27FC236}">
                <a16:creationId xmlns:a16="http://schemas.microsoft.com/office/drawing/2014/main" id="{D26D60F5-B4D6-B8A2-C756-2F3F4E3D0E8A}"/>
              </a:ext>
            </a:extLst>
          </p:cNvPr>
          <p:cNvPicPr preferRelativeResize="0"/>
          <p:nvPr/>
        </p:nvPicPr>
        <p:blipFill rotWithShape="1">
          <a:blip r:embed="rId4">
            <a:alphaModFix/>
          </a:blip>
          <a:srcRect l="12687" r="12687"/>
          <a:stretch/>
        </p:blipFill>
        <p:spPr>
          <a:xfrm>
            <a:off x="7195705" y="2433205"/>
            <a:ext cx="3175000" cy="3175000"/>
          </a:xfrm>
          <a:prstGeom prst="ellipse">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2988C4B-C1A9-49EE-2CF4-51C60B7AB180}"/>
              </a:ext>
            </a:extLst>
          </p:cNvPr>
          <p:cNvSpPr>
            <a:spLocks noGrp="1"/>
          </p:cNvSpPr>
          <p:nvPr>
            <p:ph type="subTitle" idx="1"/>
          </p:nvPr>
        </p:nvSpPr>
        <p:spPr>
          <a:xfrm>
            <a:off x="1076406" y="195382"/>
            <a:ext cx="9144000" cy="536155"/>
          </a:xfrm>
        </p:spPr>
        <p:txBody>
          <a:bodyPr>
            <a:normAutofit/>
          </a:bodyPr>
          <a:lstStyle/>
          <a:p>
            <a:pPr algn="ctr"/>
            <a:r>
              <a:rPr lang="en-US" sz="2000"/>
              <a:t>PG&amp;E Pre-Owned EV Rebate Program </a:t>
            </a:r>
          </a:p>
        </p:txBody>
      </p:sp>
      <p:sp>
        <p:nvSpPr>
          <p:cNvPr id="8" name="TextBox 7">
            <a:extLst>
              <a:ext uri="{FF2B5EF4-FFF2-40B4-BE49-F238E27FC236}">
                <a16:creationId xmlns:a16="http://schemas.microsoft.com/office/drawing/2014/main" id="{CFB757EC-2B94-3D03-64C5-E8B5E2AC9DAC}"/>
              </a:ext>
            </a:extLst>
          </p:cNvPr>
          <p:cNvSpPr txBox="1"/>
          <p:nvPr/>
        </p:nvSpPr>
        <p:spPr>
          <a:xfrm>
            <a:off x="5470913" y="4399154"/>
            <a:ext cx="6345141" cy="738664"/>
          </a:xfrm>
          <a:prstGeom prst="rect">
            <a:avLst/>
          </a:prstGeom>
          <a:noFill/>
        </p:spPr>
        <p:txBody>
          <a:bodyPr wrap="square" rtlCol="0">
            <a:spAutoFit/>
          </a:bodyPr>
          <a:lstStyle/>
          <a:p>
            <a:r>
              <a:rPr lang="en-US" sz="1200"/>
              <a:t>If you are enrolled in governmental assistance programs, you are eligible for an increased go to </a:t>
            </a:r>
            <a:r>
              <a:rPr lang="en-US" sz="1800" u="sng">
                <a:solidFill>
                  <a:srgbClr val="000000"/>
                </a:solidFill>
                <a:effectLst/>
                <a:latin typeface="Calibri" panose="020F0502020204030204" pitchFamily="34" charset="0"/>
                <a:ea typeface="Calibri" panose="020F0502020204030204" pitchFamily="34" charset="0"/>
                <a:hlinkClick r:id="rId3"/>
              </a:rPr>
              <a:t>https://evrebates.pge.com/program-requirements</a:t>
            </a:r>
            <a:r>
              <a:rPr lang="en-US" sz="1800" u="sng">
                <a:solidFill>
                  <a:srgbClr val="000000"/>
                </a:solidFill>
                <a:effectLst/>
                <a:latin typeface="Calibri" panose="020F0502020204030204" pitchFamily="34" charset="0"/>
                <a:ea typeface="Calibri" panose="020F0502020204030204" pitchFamily="34" charset="0"/>
              </a:rPr>
              <a:t> </a:t>
            </a:r>
            <a:r>
              <a:rPr lang="en-US" sz="1200">
                <a:solidFill>
                  <a:srgbClr val="000000"/>
                </a:solidFill>
                <a:effectLst/>
                <a:latin typeface="Arial" panose="020B0604020202020204" pitchFamily="34" charset="0"/>
                <a:ea typeface="Calibri" panose="020F0502020204030204" pitchFamily="34" charset="0"/>
                <a:cs typeface="Arial" panose="020B0604020202020204" pitchFamily="34" charset="0"/>
              </a:rPr>
              <a:t>to see if you qualify!</a:t>
            </a:r>
            <a:endParaRPr lang="en-US" sz="1200"/>
          </a:p>
        </p:txBody>
      </p:sp>
      <p:sp>
        <p:nvSpPr>
          <p:cNvPr id="9" name="TextBox 8">
            <a:extLst>
              <a:ext uri="{FF2B5EF4-FFF2-40B4-BE49-F238E27FC236}">
                <a16:creationId xmlns:a16="http://schemas.microsoft.com/office/drawing/2014/main" id="{0C4526EB-FC6C-5F2B-451B-F86C880D8628}"/>
              </a:ext>
            </a:extLst>
          </p:cNvPr>
          <p:cNvSpPr txBox="1"/>
          <p:nvPr/>
        </p:nvSpPr>
        <p:spPr>
          <a:xfrm>
            <a:off x="5785223" y="1885980"/>
            <a:ext cx="5492377" cy="523220"/>
          </a:xfrm>
          <a:prstGeom prst="rect">
            <a:avLst/>
          </a:prstGeom>
          <a:noFill/>
        </p:spPr>
        <p:txBody>
          <a:bodyPr wrap="square" rtlCol="0">
            <a:spAutoFit/>
          </a:bodyPr>
          <a:lstStyle/>
          <a:p>
            <a:pPr algn="ctr"/>
            <a:r>
              <a:rPr lang="en-US" b="1"/>
              <a:t>PG&amp;E Pre-Owned Vehicle Rebate Income Requirements for Increased $4,000 Rebate</a:t>
            </a:r>
          </a:p>
        </p:txBody>
      </p:sp>
      <p:sp>
        <p:nvSpPr>
          <p:cNvPr id="12" name="TextBox 11">
            <a:extLst>
              <a:ext uri="{FF2B5EF4-FFF2-40B4-BE49-F238E27FC236}">
                <a16:creationId xmlns:a16="http://schemas.microsoft.com/office/drawing/2014/main" id="{1AAF8A9F-C660-BBB2-C4F8-2F237DD2FB40}"/>
              </a:ext>
            </a:extLst>
          </p:cNvPr>
          <p:cNvSpPr txBox="1"/>
          <p:nvPr/>
        </p:nvSpPr>
        <p:spPr>
          <a:xfrm>
            <a:off x="375946" y="1020888"/>
            <a:ext cx="4361261" cy="4462760"/>
          </a:xfrm>
          <a:prstGeom prst="rect">
            <a:avLst/>
          </a:prstGeom>
          <a:solidFill>
            <a:schemeClr val="bg1"/>
          </a:solidFill>
          <a:ln w="12700">
            <a:solidFill>
              <a:schemeClr val="bg2">
                <a:lumMod val="75000"/>
              </a:schemeClr>
            </a:solidFill>
          </a:ln>
        </p:spPr>
        <p:txBody>
          <a:bodyPr wrap="square" rtlCol="0">
            <a:spAutoFit/>
          </a:bodyPr>
          <a:lstStyle/>
          <a:p>
            <a:pPr algn="ctr"/>
            <a:r>
              <a:rPr lang="en-US" sz="1800" b="1" u="sng"/>
              <a:t>How it works</a:t>
            </a:r>
          </a:p>
          <a:p>
            <a:endParaRPr lang="en-US"/>
          </a:p>
          <a:p>
            <a:endParaRPr lang="en-US"/>
          </a:p>
          <a:p>
            <a:pPr algn="r"/>
            <a:r>
              <a:rPr lang="en-US"/>
              <a:t>   Purchase or lease an eligible </a:t>
            </a:r>
          </a:p>
          <a:p>
            <a:pPr algn="r"/>
            <a:r>
              <a:rPr lang="en-US"/>
              <a:t>pre-owned EV</a:t>
            </a:r>
          </a:p>
          <a:p>
            <a:pPr algn="r"/>
            <a:endParaRPr lang="en-US"/>
          </a:p>
          <a:p>
            <a:pPr algn="r"/>
            <a:endParaRPr lang="en-US"/>
          </a:p>
          <a:p>
            <a:pPr algn="r"/>
            <a:endParaRPr lang="en-US"/>
          </a:p>
          <a:p>
            <a:pPr algn="r"/>
            <a:r>
              <a:rPr lang="en-US"/>
              <a:t>Submit application within 180 days</a:t>
            </a:r>
          </a:p>
          <a:p>
            <a:pPr algn="r"/>
            <a:endParaRPr lang="en-US"/>
          </a:p>
          <a:p>
            <a:pPr algn="r"/>
            <a:endParaRPr lang="en-US"/>
          </a:p>
          <a:p>
            <a:pPr algn="r"/>
            <a:endParaRPr lang="en-US"/>
          </a:p>
          <a:p>
            <a:pPr algn="r"/>
            <a:endParaRPr lang="en-US"/>
          </a:p>
          <a:p>
            <a:pPr algn="r"/>
            <a:r>
              <a:rPr lang="en-US"/>
              <a:t>If eligible receive a $1,000 rebate</a:t>
            </a:r>
          </a:p>
          <a:p>
            <a:pPr algn="r"/>
            <a:endParaRPr lang="en-US"/>
          </a:p>
          <a:p>
            <a:pPr algn="r"/>
            <a:endParaRPr lang="en-US"/>
          </a:p>
          <a:p>
            <a:pPr algn="r"/>
            <a:endParaRPr lang="en-US"/>
          </a:p>
          <a:p>
            <a:pPr algn="r"/>
            <a:r>
              <a:rPr lang="en-US"/>
              <a:t>Eligible Rebate Plus applicants </a:t>
            </a:r>
          </a:p>
          <a:p>
            <a:pPr algn="r"/>
            <a:r>
              <a:rPr lang="en-US"/>
              <a:t>will receive a $4,000 Rebate</a:t>
            </a:r>
          </a:p>
          <a:p>
            <a:pPr algn="r"/>
            <a:r>
              <a:rPr lang="en-US"/>
              <a:t> </a:t>
            </a:r>
          </a:p>
        </p:txBody>
      </p:sp>
      <p:pic>
        <p:nvPicPr>
          <p:cNvPr id="13" name="Picture 12" descr="Graphical user interface, diagram, application">
            <a:extLst>
              <a:ext uri="{FF2B5EF4-FFF2-40B4-BE49-F238E27FC236}">
                <a16:creationId xmlns:a16="http://schemas.microsoft.com/office/drawing/2014/main" id="{BD292F4B-3793-2A74-A792-FB8B25DC7216}"/>
              </a:ext>
            </a:extLst>
          </p:cNvPr>
          <p:cNvPicPr>
            <a:picLocks noChangeAspect="1"/>
          </p:cNvPicPr>
          <p:nvPr/>
        </p:nvPicPr>
        <p:blipFill rotWithShape="1">
          <a:blip r:embed="rId4"/>
          <a:srcRect l="31689" t="31330" r="54800" b="31985"/>
          <a:stretch/>
        </p:blipFill>
        <p:spPr>
          <a:xfrm>
            <a:off x="571212" y="2647146"/>
            <a:ext cx="645777" cy="660827"/>
          </a:xfrm>
          <a:prstGeom prst="rect">
            <a:avLst/>
          </a:prstGeom>
        </p:spPr>
      </p:pic>
      <p:pic>
        <p:nvPicPr>
          <p:cNvPr id="11" name="Picture 10" descr="Graphical user interface, diagram, application&#10;&#10;Description automatically generated">
            <a:extLst>
              <a:ext uri="{FF2B5EF4-FFF2-40B4-BE49-F238E27FC236}">
                <a16:creationId xmlns:a16="http://schemas.microsoft.com/office/drawing/2014/main" id="{376DC8E9-D0E4-2D41-8E4C-EEE405F9F826}"/>
              </a:ext>
            </a:extLst>
          </p:cNvPr>
          <p:cNvPicPr>
            <a:picLocks noChangeAspect="1"/>
          </p:cNvPicPr>
          <p:nvPr/>
        </p:nvPicPr>
        <p:blipFill rotWithShape="1">
          <a:blip r:embed="rId4"/>
          <a:srcRect l="8506" t="25790" r="77971" b="31805"/>
          <a:stretch/>
        </p:blipFill>
        <p:spPr>
          <a:xfrm>
            <a:off x="571530" y="1520261"/>
            <a:ext cx="646314" cy="763860"/>
          </a:xfrm>
          <a:prstGeom prst="rect">
            <a:avLst/>
          </a:prstGeom>
        </p:spPr>
      </p:pic>
      <p:pic>
        <p:nvPicPr>
          <p:cNvPr id="14" name="Picture 13" descr="Graphical user interface, diagram, application&#10;&#10;Description automatically generated">
            <a:extLst>
              <a:ext uri="{FF2B5EF4-FFF2-40B4-BE49-F238E27FC236}">
                <a16:creationId xmlns:a16="http://schemas.microsoft.com/office/drawing/2014/main" id="{15CFFC12-F4F3-59A9-52DF-5E5F25352029}"/>
              </a:ext>
            </a:extLst>
          </p:cNvPr>
          <p:cNvPicPr>
            <a:picLocks noChangeAspect="1"/>
          </p:cNvPicPr>
          <p:nvPr/>
        </p:nvPicPr>
        <p:blipFill rotWithShape="1">
          <a:blip r:embed="rId4"/>
          <a:srcRect l="55794" t="30640" r="30702" b="31805"/>
          <a:stretch/>
        </p:blipFill>
        <p:spPr>
          <a:xfrm>
            <a:off x="571530" y="3614885"/>
            <a:ext cx="645459" cy="676493"/>
          </a:xfrm>
          <a:prstGeom prst="rect">
            <a:avLst/>
          </a:prstGeom>
        </p:spPr>
      </p:pic>
      <p:pic>
        <p:nvPicPr>
          <p:cNvPr id="15" name="Picture 14" descr="Graphical user interface, diagram, application&#10;&#10;Description automatically generated">
            <a:extLst>
              <a:ext uri="{FF2B5EF4-FFF2-40B4-BE49-F238E27FC236}">
                <a16:creationId xmlns:a16="http://schemas.microsoft.com/office/drawing/2014/main" id="{67D7AB26-1075-5617-69D0-C2356F4479F9}"/>
              </a:ext>
            </a:extLst>
          </p:cNvPr>
          <p:cNvPicPr>
            <a:picLocks noChangeAspect="1"/>
          </p:cNvPicPr>
          <p:nvPr/>
        </p:nvPicPr>
        <p:blipFill rotWithShape="1">
          <a:blip r:embed="rId4"/>
          <a:srcRect l="79852" t="30720" r="7835" b="29827"/>
          <a:stretch/>
        </p:blipFill>
        <p:spPr>
          <a:xfrm>
            <a:off x="625319" y="4638737"/>
            <a:ext cx="591670" cy="710676"/>
          </a:xfrm>
          <a:prstGeom prst="rect">
            <a:avLst/>
          </a:prstGeom>
        </p:spPr>
      </p:pic>
      <p:pic>
        <p:nvPicPr>
          <p:cNvPr id="10" name="Picture 9" descr="Logo&#10;&#10;Description automatically generated">
            <a:extLst>
              <a:ext uri="{FF2B5EF4-FFF2-40B4-BE49-F238E27FC236}">
                <a16:creationId xmlns:a16="http://schemas.microsoft.com/office/drawing/2014/main" id="{867ACEEF-A94F-F5CC-14FF-1834E563617C}"/>
              </a:ext>
            </a:extLst>
          </p:cNvPr>
          <p:cNvPicPr>
            <a:picLocks noChangeAspect="1"/>
          </p:cNvPicPr>
          <p:nvPr/>
        </p:nvPicPr>
        <p:blipFill>
          <a:blip r:embed="rId5"/>
          <a:stretch>
            <a:fillRect/>
          </a:stretch>
        </p:blipFill>
        <p:spPr>
          <a:xfrm>
            <a:off x="8027401" y="874094"/>
            <a:ext cx="853727" cy="889685"/>
          </a:xfrm>
          <a:prstGeom prst="rect">
            <a:avLst/>
          </a:prstGeom>
        </p:spPr>
      </p:pic>
      <p:pic>
        <p:nvPicPr>
          <p:cNvPr id="4" name="Picture 3" descr="A screenshot of a computer&#10;&#10;Description automatically generated with low confidence">
            <a:extLst>
              <a:ext uri="{FF2B5EF4-FFF2-40B4-BE49-F238E27FC236}">
                <a16:creationId xmlns:a16="http://schemas.microsoft.com/office/drawing/2014/main" id="{D65DF556-E7A2-C2DD-A5D7-9079707005CB}"/>
              </a:ext>
            </a:extLst>
          </p:cNvPr>
          <p:cNvPicPr>
            <a:picLocks noChangeAspect="1"/>
          </p:cNvPicPr>
          <p:nvPr/>
        </p:nvPicPr>
        <p:blipFill>
          <a:blip r:embed="rId6"/>
          <a:stretch>
            <a:fillRect/>
          </a:stretch>
        </p:blipFill>
        <p:spPr>
          <a:xfrm>
            <a:off x="5880473" y="2580310"/>
            <a:ext cx="5492377" cy="1647733"/>
          </a:xfrm>
          <a:prstGeom prst="rect">
            <a:avLst/>
          </a:prstGeom>
        </p:spPr>
      </p:pic>
    </p:spTree>
    <p:extLst>
      <p:ext uri="{BB962C8B-B14F-4D97-AF65-F5344CB8AC3E}">
        <p14:creationId xmlns:p14="http://schemas.microsoft.com/office/powerpoint/2010/main" val="17337937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56"/>
          <p:cNvSpPr txBox="1">
            <a:spLocks noGrp="1"/>
          </p:cNvSpPr>
          <p:nvPr>
            <p:ph type="ctrTitle"/>
          </p:nvPr>
        </p:nvSpPr>
        <p:spPr>
          <a:xfrm>
            <a:off x="838200" y="1652525"/>
            <a:ext cx="10109100" cy="4220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4400">
                <a:solidFill>
                  <a:schemeClr val="lt1"/>
                </a:solidFill>
              </a:rPr>
              <a:t>APPLYING FOR</a:t>
            </a:r>
            <a:endParaRPr sz="4400">
              <a:solidFill>
                <a:schemeClr val="lt1"/>
              </a:solidFill>
            </a:endParaRPr>
          </a:p>
          <a:p>
            <a:pPr marL="0" lvl="0" indent="0" algn="l" rtl="0">
              <a:spcBef>
                <a:spcPts val="0"/>
              </a:spcBef>
              <a:spcAft>
                <a:spcPts val="0"/>
              </a:spcAft>
              <a:buNone/>
            </a:pPr>
            <a:r>
              <a:rPr lang="en-US" sz="6800"/>
              <a:t>Grants and Incentives Through Access Clean CA</a:t>
            </a:r>
            <a:endParaRPr sz="6800" b="0"/>
          </a:p>
          <a:p>
            <a:pPr marL="0" lvl="0" indent="0" algn="l" rtl="0">
              <a:spcBef>
                <a:spcPts val="0"/>
              </a:spcBef>
              <a:spcAft>
                <a:spcPts val="0"/>
              </a:spcAft>
              <a:buNone/>
            </a:pPr>
            <a:endParaRPr sz="6800"/>
          </a:p>
          <a:p>
            <a:pPr marL="0" lvl="0" indent="0" algn="l" rtl="0">
              <a:spcBef>
                <a:spcPts val="0"/>
              </a:spcBef>
              <a:spcAft>
                <a:spcPts val="0"/>
              </a:spcAft>
              <a:buNone/>
            </a:pPr>
            <a:endParaRPr sz="4400">
              <a:solidFill>
                <a:schemeClr val="lt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pic>
        <p:nvPicPr>
          <p:cNvPr id="561" name="Google Shape;561;p57"/>
          <p:cNvPicPr preferRelativeResize="0"/>
          <p:nvPr/>
        </p:nvPicPr>
        <p:blipFill rotWithShape="1">
          <a:blip r:embed="rId3">
            <a:alphaModFix/>
          </a:blip>
          <a:srcRect/>
          <a:stretch/>
        </p:blipFill>
        <p:spPr>
          <a:xfrm>
            <a:off x="2790025" y="2947364"/>
            <a:ext cx="8351972" cy="2744649"/>
          </a:xfrm>
          <a:prstGeom prst="rect">
            <a:avLst/>
          </a:prstGeom>
          <a:noFill/>
          <a:ln>
            <a:noFill/>
          </a:ln>
          <a:effectLst>
            <a:outerShdw dist="85725" dir="3660000" algn="bl" rotWithShape="0">
              <a:schemeClr val="accent3"/>
            </a:outerShdw>
          </a:effectLst>
        </p:spPr>
      </p:pic>
      <p:sp>
        <p:nvSpPr>
          <p:cNvPr id="560" name="Google Shape;560;p57"/>
          <p:cNvSpPr txBox="1">
            <a:spLocks noGrp="1"/>
          </p:cNvSpPr>
          <p:nvPr>
            <p:ph type="title"/>
          </p:nvPr>
        </p:nvSpPr>
        <p:spPr>
          <a:xfrm>
            <a:off x="1120779" y="99748"/>
            <a:ext cx="9574508" cy="646500"/>
          </a:xfrm>
          <a:prstGeom prst="rect">
            <a:avLst/>
          </a:prstGeom>
        </p:spPr>
        <p:txBody>
          <a:bodyPr spcFirstLastPara="1" wrap="square" lIns="91425" tIns="45700" rIns="91425" bIns="45700" anchor="t" anchorCtr="0">
            <a:normAutofit fontScale="90000"/>
          </a:bodyPr>
          <a:lstStyle/>
          <a:p>
            <a:pPr marL="0" lvl="0" indent="0" algn="l" rtl="0">
              <a:spcBef>
                <a:spcPts val="0"/>
              </a:spcBef>
              <a:spcAft>
                <a:spcPts val="0"/>
              </a:spcAft>
              <a:buNone/>
            </a:pPr>
            <a:r>
              <a:rPr lang="en-US" dirty="0"/>
              <a:t>Access Clean CA Benefits Finder</a:t>
            </a:r>
            <a:endParaRPr dirty="0"/>
          </a:p>
        </p:txBody>
      </p:sp>
      <p:sp>
        <p:nvSpPr>
          <p:cNvPr id="559" name="Google Shape;559;p57"/>
          <p:cNvSpPr/>
          <p:nvPr/>
        </p:nvSpPr>
        <p:spPr>
          <a:xfrm>
            <a:off x="9326387" y="5518074"/>
            <a:ext cx="2737800" cy="646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57"/>
          <p:cNvSpPr txBox="1"/>
          <p:nvPr/>
        </p:nvSpPr>
        <p:spPr>
          <a:xfrm>
            <a:off x="3321125" y="1099035"/>
            <a:ext cx="6367878" cy="646290"/>
          </a:xfrm>
          <a:prstGeom prst="rect">
            <a:avLst/>
          </a:prstGeom>
          <a:noFill/>
          <a:ln>
            <a:noFill/>
          </a:ln>
        </p:spPr>
        <p:txBody>
          <a:bodyPr spcFirstLastPara="1" wrap="square" lIns="91425" tIns="45700" rIns="91425" bIns="45700" anchor="t" anchorCtr="0">
            <a:spAutoFit/>
          </a:bodyPr>
          <a:lstStyle/>
          <a:p>
            <a:r>
              <a:rPr lang="en-US" sz="1800">
                <a:solidFill>
                  <a:schemeClr val="dk1"/>
                </a:solidFill>
                <a:latin typeface="Verdana"/>
                <a:ea typeface="Verdana"/>
                <a:sym typeface="Verdana"/>
              </a:rPr>
              <a:t>This tool is funded by</a:t>
            </a:r>
            <a:r>
              <a:rPr lang="en-US" sz="1800">
                <a:solidFill>
                  <a:schemeClr val="dk1"/>
                </a:solidFill>
                <a:highlight>
                  <a:srgbClr val="00FFFF"/>
                </a:highlight>
                <a:latin typeface="Verdana"/>
                <a:ea typeface="Verdana"/>
                <a:sym typeface="Verdana"/>
              </a:rPr>
              <a:t> </a:t>
            </a:r>
            <a:r>
              <a:rPr lang="en-US" sz="1800" b="1">
                <a:solidFill>
                  <a:schemeClr val="tx1"/>
                </a:solidFill>
                <a:highlight>
                  <a:srgbClr val="00FFFF"/>
                </a:highlight>
                <a:latin typeface="Verdana"/>
                <a:ea typeface="Verdana"/>
                <a:sym typeface="Verdana"/>
              </a:rPr>
              <a:t>CARB</a:t>
            </a:r>
            <a:r>
              <a:rPr lang="en-US" sz="1800" b="1">
                <a:solidFill>
                  <a:schemeClr val="dk1"/>
                </a:solidFill>
                <a:highlight>
                  <a:srgbClr val="00FFFF"/>
                </a:highlight>
                <a:latin typeface="Verdana"/>
                <a:ea typeface="Verdana"/>
                <a:sym typeface="Verdana"/>
              </a:rPr>
              <a:t> </a:t>
            </a:r>
            <a:r>
              <a:rPr lang="en-US" sz="1800">
                <a:solidFill>
                  <a:schemeClr val="dk1"/>
                </a:solidFill>
                <a:latin typeface="Verdana"/>
                <a:ea typeface="Verdana"/>
                <a:sym typeface="Verdana"/>
              </a:rPr>
              <a:t>and can help pre-qualify you for multiple programs before you buy a car!</a:t>
            </a:r>
            <a:endParaRPr lang="en-US">
              <a:solidFill>
                <a:schemeClr val="dk1"/>
              </a:solidFill>
            </a:endParaRPr>
          </a:p>
        </p:txBody>
      </p:sp>
      <p:pic>
        <p:nvPicPr>
          <p:cNvPr id="563" name="Google Shape;563;p57"/>
          <p:cNvPicPr preferRelativeResize="0"/>
          <p:nvPr/>
        </p:nvPicPr>
        <p:blipFill rotWithShape="1">
          <a:blip r:embed="rId4">
            <a:alphaModFix/>
          </a:blip>
          <a:srcRect/>
          <a:stretch/>
        </p:blipFill>
        <p:spPr>
          <a:xfrm>
            <a:off x="571131" y="2161121"/>
            <a:ext cx="580850" cy="580881"/>
          </a:xfrm>
          <a:prstGeom prst="rect">
            <a:avLst/>
          </a:prstGeom>
          <a:noFill/>
          <a:ln>
            <a:noFill/>
          </a:ln>
        </p:spPr>
      </p:pic>
      <p:sp>
        <p:nvSpPr>
          <p:cNvPr id="564" name="Google Shape;564;p57"/>
          <p:cNvSpPr txBox="1"/>
          <p:nvPr/>
        </p:nvSpPr>
        <p:spPr>
          <a:xfrm>
            <a:off x="1464744" y="2128417"/>
            <a:ext cx="9762557" cy="646290"/>
          </a:xfrm>
          <a:prstGeom prst="rect">
            <a:avLst/>
          </a:prstGeom>
          <a:noFill/>
          <a:ln>
            <a:noFill/>
          </a:ln>
        </p:spPr>
        <p:txBody>
          <a:bodyPr spcFirstLastPara="1" wrap="square" lIns="91425" tIns="45700" rIns="91425" bIns="45700" anchor="t" anchorCtr="0">
            <a:spAutoFit/>
          </a:bodyPr>
          <a:lstStyle/>
          <a:p>
            <a:r>
              <a:rPr lang="en-US" sz="1800" dirty="0">
                <a:solidFill>
                  <a:schemeClr val="dk1"/>
                </a:solidFill>
                <a:latin typeface="Verdana"/>
                <a:ea typeface="Verdana"/>
                <a:cs typeface="Verdana"/>
                <a:sym typeface="Verdana"/>
              </a:rPr>
              <a:t>Please </a:t>
            </a:r>
            <a:r>
              <a:rPr lang="en-US" sz="1800" dirty="0">
                <a:solidFill>
                  <a:schemeClr val="bg2"/>
                </a:solidFill>
                <a:latin typeface="Verdana"/>
                <a:ea typeface="Verdana"/>
                <a:cs typeface="Verdana"/>
                <a:sym typeface="Verdana"/>
              </a:rPr>
              <a:t>click on the link below or scan the QR code</a:t>
            </a:r>
            <a:r>
              <a:rPr lang="en-US" sz="1800" dirty="0">
                <a:solidFill>
                  <a:schemeClr val="dk1"/>
                </a:solidFill>
                <a:latin typeface="Verdana"/>
                <a:ea typeface="Verdana"/>
                <a:cs typeface="Verdana"/>
                <a:sym typeface="Verdana"/>
              </a:rPr>
              <a:t> to enter your own information: </a:t>
            </a:r>
            <a:endParaRPr sz="1800" dirty="0">
              <a:solidFill>
                <a:schemeClr val="dk1"/>
              </a:solidFill>
              <a:latin typeface="Verdana"/>
              <a:ea typeface="Verdana"/>
              <a:cs typeface="Verdana"/>
              <a:sym typeface="Verdana"/>
            </a:endParaRPr>
          </a:p>
          <a:p>
            <a:pPr marL="0" marR="0" lvl="0" indent="0" algn="l" rtl="0">
              <a:spcBef>
                <a:spcPts val="0"/>
              </a:spcBef>
              <a:spcAft>
                <a:spcPts val="0"/>
              </a:spcAft>
              <a:buNone/>
            </a:pPr>
            <a:r>
              <a:rPr lang="en-US" sz="1800" b="1" u="sng" dirty="0">
                <a:solidFill>
                  <a:schemeClr val="dk1"/>
                </a:solidFill>
                <a:latin typeface="Verdana"/>
                <a:ea typeface="Verdana"/>
                <a:cs typeface="Verdana"/>
                <a:sym typeface="Verdana"/>
              </a:rPr>
              <a:t>https://</a:t>
            </a:r>
            <a:r>
              <a:rPr lang="en-US" sz="1800" b="1" u="sng" dirty="0" err="1">
                <a:solidFill>
                  <a:schemeClr val="dk1"/>
                </a:solidFill>
                <a:latin typeface="Verdana"/>
                <a:ea typeface="Verdana"/>
                <a:cs typeface="Verdana"/>
                <a:sym typeface="Verdana"/>
              </a:rPr>
              <a:t>app.accesscleanca.org</a:t>
            </a:r>
            <a:r>
              <a:rPr lang="en-US" sz="1800" b="1" u="sng" dirty="0">
                <a:solidFill>
                  <a:schemeClr val="dk1"/>
                </a:solidFill>
                <a:latin typeface="Verdana"/>
                <a:ea typeface="Verdana"/>
                <a:cs typeface="Verdana"/>
                <a:sym typeface="Verdana"/>
              </a:rPr>
              <a:t>/?invite=ecoact.3cc721ae</a:t>
            </a:r>
            <a:endParaRPr sz="1800" b="1" dirty="0">
              <a:solidFill>
                <a:schemeClr val="dk1"/>
              </a:solidFill>
              <a:latin typeface="Verdana"/>
              <a:ea typeface="Verdana"/>
              <a:cs typeface="Verdana"/>
              <a:sym typeface="Verdana"/>
            </a:endParaRPr>
          </a:p>
        </p:txBody>
      </p:sp>
      <p:pic>
        <p:nvPicPr>
          <p:cNvPr id="4" name="Picture 4" descr="Logo, company name&#10;&#10;Description automatically generated">
            <a:extLst>
              <a:ext uri="{FF2B5EF4-FFF2-40B4-BE49-F238E27FC236}">
                <a16:creationId xmlns:a16="http://schemas.microsoft.com/office/drawing/2014/main" id="{0DC1E49C-D2AB-EE91-7DEA-B70C4A5BF49B}"/>
              </a:ext>
            </a:extLst>
          </p:cNvPr>
          <p:cNvPicPr>
            <a:picLocks noChangeAspect="1"/>
          </p:cNvPicPr>
          <p:nvPr/>
        </p:nvPicPr>
        <p:blipFill>
          <a:blip r:embed="rId5"/>
          <a:stretch>
            <a:fillRect/>
          </a:stretch>
        </p:blipFill>
        <p:spPr>
          <a:xfrm>
            <a:off x="1312109" y="909702"/>
            <a:ext cx="1735394" cy="984584"/>
          </a:xfrm>
          <a:prstGeom prst="rect">
            <a:avLst/>
          </a:prstGeom>
        </p:spPr>
      </p:pic>
      <p:pic>
        <p:nvPicPr>
          <p:cNvPr id="3" name="Google Shape;724;p72" descr="Icon&#10;&#10;Description automatically generated">
            <a:extLst>
              <a:ext uri="{FF2B5EF4-FFF2-40B4-BE49-F238E27FC236}">
                <a16:creationId xmlns:a16="http://schemas.microsoft.com/office/drawing/2014/main" id="{BCF632E9-E0EA-3F4F-096C-69E04F5734FC}"/>
              </a:ext>
            </a:extLst>
          </p:cNvPr>
          <p:cNvPicPr preferRelativeResize="0"/>
          <p:nvPr/>
        </p:nvPicPr>
        <p:blipFill rotWithShape="1">
          <a:blip r:embed="rId6">
            <a:alphaModFix/>
          </a:blip>
          <a:srcRect/>
          <a:stretch/>
        </p:blipFill>
        <p:spPr>
          <a:xfrm>
            <a:off x="9613912" y="1087731"/>
            <a:ext cx="656359" cy="633898"/>
          </a:xfrm>
          <a:prstGeom prst="rect">
            <a:avLst/>
          </a:prstGeom>
          <a:noFill/>
          <a:ln>
            <a:noFill/>
          </a:ln>
        </p:spPr>
      </p:pic>
      <p:pic>
        <p:nvPicPr>
          <p:cNvPr id="565" name="Google Shape;565;p57" descr="Text&#10;&#10;Description automatically generated with low confidence"/>
          <p:cNvPicPr preferRelativeResize="0"/>
          <p:nvPr/>
        </p:nvPicPr>
        <p:blipFill rotWithShape="1">
          <a:blip r:embed="rId7">
            <a:alphaModFix/>
          </a:blip>
          <a:srcRect/>
          <a:stretch/>
        </p:blipFill>
        <p:spPr>
          <a:xfrm>
            <a:off x="9499703" y="5638801"/>
            <a:ext cx="2391168" cy="480487"/>
          </a:xfrm>
          <a:prstGeom prst="rect">
            <a:avLst/>
          </a:prstGeom>
          <a:noFill/>
          <a:ln>
            <a:noFill/>
          </a:ln>
        </p:spPr>
      </p:pic>
      <p:pic>
        <p:nvPicPr>
          <p:cNvPr id="5" name="Picture 4">
            <a:extLst>
              <a:ext uri="{FF2B5EF4-FFF2-40B4-BE49-F238E27FC236}">
                <a16:creationId xmlns:a16="http://schemas.microsoft.com/office/drawing/2014/main" id="{31286ABD-F945-5BEF-764F-20FA3D10F74F}"/>
              </a:ext>
            </a:extLst>
          </p:cNvPr>
          <p:cNvPicPr>
            <a:picLocks noChangeAspect="1"/>
          </p:cNvPicPr>
          <p:nvPr/>
        </p:nvPicPr>
        <p:blipFill>
          <a:blip r:embed="rId8"/>
          <a:srcRect/>
          <a:stretch/>
        </p:blipFill>
        <p:spPr>
          <a:xfrm>
            <a:off x="690422" y="3545366"/>
            <a:ext cx="1548644" cy="154864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58"/>
          <p:cNvSpPr txBox="1">
            <a:spLocks noGrp="1"/>
          </p:cNvSpPr>
          <p:nvPr>
            <p:ph type="subTitle" idx="1"/>
          </p:nvPr>
        </p:nvSpPr>
        <p:spPr>
          <a:xfrm>
            <a:off x="410150" y="1352719"/>
            <a:ext cx="9144000" cy="536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r>
              <a:rPr lang="en-US">
                <a:highlight>
                  <a:srgbClr val="FFFF00"/>
                </a:highlight>
              </a:rPr>
              <a:t>Check your email and junk email:</a:t>
            </a:r>
            <a:endParaRPr>
              <a:highlight>
                <a:srgbClr val="FFFF00"/>
              </a:highlight>
            </a:endParaRPr>
          </a:p>
        </p:txBody>
      </p:sp>
      <p:pic>
        <p:nvPicPr>
          <p:cNvPr id="571" name="Google Shape;571;p58" descr="Graphical user interface, application&#10;&#10;Description automatically generated"/>
          <p:cNvPicPr preferRelativeResize="0"/>
          <p:nvPr/>
        </p:nvPicPr>
        <p:blipFill rotWithShape="1">
          <a:blip r:embed="rId3">
            <a:alphaModFix/>
          </a:blip>
          <a:srcRect l="11136" r="12950"/>
          <a:stretch/>
        </p:blipFill>
        <p:spPr>
          <a:xfrm>
            <a:off x="5493804" y="572685"/>
            <a:ext cx="5500864" cy="5712618"/>
          </a:xfrm>
          <a:prstGeom prst="rect">
            <a:avLst/>
          </a:prstGeom>
          <a:noFill/>
          <a:ln>
            <a:noFill/>
          </a:ln>
          <a:effectLst>
            <a:outerShdw dist="76200" dir="3480000" algn="bl" rotWithShape="0">
              <a:schemeClr val="accent3"/>
            </a:outerShdw>
          </a:effectLst>
        </p:spPr>
      </p:pic>
      <p:sp>
        <p:nvSpPr>
          <p:cNvPr id="572" name="Google Shape;572;p58"/>
          <p:cNvSpPr txBox="1">
            <a:spLocks noGrp="1"/>
          </p:cNvSpPr>
          <p:nvPr>
            <p:ph type="title" idx="4294967295"/>
          </p:nvPr>
        </p:nvSpPr>
        <p:spPr>
          <a:xfrm>
            <a:off x="410150" y="442221"/>
            <a:ext cx="9258000" cy="7680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sz="3950"/>
              <a:t>Follow Up</a:t>
            </a:r>
            <a:endParaRPr sz="3950"/>
          </a:p>
        </p:txBody>
      </p:sp>
      <p:sp>
        <p:nvSpPr>
          <p:cNvPr id="573" name="Google Shape;573;p58"/>
          <p:cNvSpPr txBox="1"/>
          <p:nvPr/>
        </p:nvSpPr>
        <p:spPr>
          <a:xfrm>
            <a:off x="1081925" y="1888825"/>
            <a:ext cx="41064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Verdana"/>
                <a:ea typeface="Verdana"/>
                <a:cs typeface="Verdana"/>
                <a:sym typeface="Verdana"/>
              </a:rPr>
              <a:t>Email from </a:t>
            </a:r>
            <a:r>
              <a:rPr lang="en-US" sz="1800" b="1">
                <a:solidFill>
                  <a:schemeClr val="dk1"/>
                </a:solidFill>
                <a:latin typeface="Verdana"/>
                <a:ea typeface="Verdana"/>
                <a:cs typeface="Verdana"/>
                <a:sym typeface="Verdana"/>
              </a:rPr>
              <a:t>Access Clean CA</a:t>
            </a:r>
            <a:r>
              <a:rPr lang="en-US" sz="1800">
                <a:solidFill>
                  <a:schemeClr val="dk1"/>
                </a:solidFill>
                <a:latin typeface="Verdana"/>
                <a:ea typeface="Verdana"/>
                <a:cs typeface="Verdana"/>
                <a:sym typeface="Verdana"/>
              </a:rPr>
              <a:t> (</a:t>
            </a:r>
            <a:r>
              <a:rPr lang="en-US" sz="1800" u="sng">
                <a:solidFill>
                  <a:schemeClr val="dk1"/>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info@accesscleanca.org</a:t>
            </a:r>
            <a:r>
              <a:rPr lang="en-US" sz="1800">
                <a:solidFill>
                  <a:schemeClr val="dk1"/>
                </a:solidFill>
                <a:latin typeface="Verdana"/>
                <a:ea typeface="Verdana"/>
                <a:cs typeface="Verdana"/>
                <a:sym typeface="Verdana"/>
              </a:rPr>
              <a:t>)</a:t>
            </a:r>
            <a:endParaRPr sz="1800">
              <a:solidFill>
                <a:schemeClr val="dk1"/>
              </a:solidFill>
              <a:latin typeface="Verdana"/>
              <a:ea typeface="Verdana"/>
              <a:cs typeface="Verdana"/>
              <a:sym typeface="Verdana"/>
            </a:endParaRPr>
          </a:p>
        </p:txBody>
      </p:sp>
      <p:pic>
        <p:nvPicPr>
          <p:cNvPr id="574" name="Google Shape;574;p58"/>
          <p:cNvPicPr preferRelativeResize="0"/>
          <p:nvPr/>
        </p:nvPicPr>
        <p:blipFill rotWithShape="1">
          <a:blip r:embed="rId5">
            <a:alphaModFix/>
          </a:blip>
          <a:srcRect/>
          <a:stretch/>
        </p:blipFill>
        <p:spPr>
          <a:xfrm>
            <a:off x="546125" y="1888825"/>
            <a:ext cx="398926" cy="620423"/>
          </a:xfrm>
          <a:prstGeom prst="rect">
            <a:avLst/>
          </a:prstGeom>
          <a:noFill/>
          <a:ln>
            <a:noFill/>
          </a:ln>
        </p:spPr>
      </p:pic>
      <p:sp>
        <p:nvSpPr>
          <p:cNvPr id="575" name="Google Shape;575;p58"/>
          <p:cNvSpPr/>
          <p:nvPr/>
        </p:nvSpPr>
        <p:spPr>
          <a:xfrm rot="-386916">
            <a:off x="6918792" y="5089235"/>
            <a:ext cx="2871468" cy="1218537"/>
          </a:xfrm>
          <a:prstGeom prst="ellipse">
            <a:avLst/>
          </a:prstGeom>
          <a:noFill/>
          <a:ln w="57150" cap="flat" cmpd="sng">
            <a:solidFill>
              <a:srgbClr val="37EF6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576" name="Google Shape;576;p58"/>
          <p:cNvPicPr preferRelativeResize="0"/>
          <p:nvPr/>
        </p:nvPicPr>
        <p:blipFill rotWithShape="1">
          <a:blip r:embed="rId5">
            <a:alphaModFix/>
          </a:blip>
          <a:srcRect/>
          <a:stretch/>
        </p:blipFill>
        <p:spPr>
          <a:xfrm>
            <a:off x="546125" y="2715400"/>
            <a:ext cx="398926" cy="620423"/>
          </a:xfrm>
          <a:prstGeom prst="rect">
            <a:avLst/>
          </a:prstGeom>
          <a:noFill/>
          <a:ln>
            <a:noFill/>
          </a:ln>
        </p:spPr>
      </p:pic>
      <p:pic>
        <p:nvPicPr>
          <p:cNvPr id="577" name="Google Shape;577;p58"/>
          <p:cNvPicPr preferRelativeResize="0"/>
          <p:nvPr/>
        </p:nvPicPr>
        <p:blipFill rotWithShape="1">
          <a:blip r:embed="rId5">
            <a:alphaModFix/>
          </a:blip>
          <a:srcRect/>
          <a:stretch/>
        </p:blipFill>
        <p:spPr>
          <a:xfrm>
            <a:off x="546125" y="3541975"/>
            <a:ext cx="398926" cy="620423"/>
          </a:xfrm>
          <a:prstGeom prst="rect">
            <a:avLst/>
          </a:prstGeom>
          <a:noFill/>
          <a:ln>
            <a:noFill/>
          </a:ln>
        </p:spPr>
      </p:pic>
      <p:sp>
        <p:nvSpPr>
          <p:cNvPr id="578" name="Google Shape;578;p58"/>
          <p:cNvSpPr txBox="1"/>
          <p:nvPr/>
        </p:nvSpPr>
        <p:spPr>
          <a:xfrm>
            <a:off x="1081925" y="3541975"/>
            <a:ext cx="4106400" cy="147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Verdana"/>
                <a:ea typeface="Verdana"/>
                <a:cs typeface="Verdana"/>
                <a:sym typeface="Verdana"/>
              </a:rPr>
              <a:t>The email will direct you to </a:t>
            </a:r>
            <a:r>
              <a:rPr lang="en-US" sz="1800" b="1">
                <a:solidFill>
                  <a:schemeClr val="dk1"/>
                </a:solidFill>
                <a:latin typeface="Verdana"/>
                <a:ea typeface="Verdana"/>
                <a:cs typeface="Verdana"/>
                <a:sym typeface="Verdana"/>
              </a:rPr>
              <a:t>income verification </a:t>
            </a:r>
            <a:r>
              <a:rPr lang="en-US" sz="1800">
                <a:solidFill>
                  <a:schemeClr val="dk1"/>
                </a:solidFill>
                <a:latin typeface="Verdana"/>
                <a:ea typeface="Verdana"/>
                <a:cs typeface="Verdana"/>
                <a:sym typeface="Verdana"/>
              </a:rPr>
              <a:t>that will make sure you are qualified to go through the program and receive grants and rebates.</a:t>
            </a:r>
            <a:endParaRPr sz="1800">
              <a:solidFill>
                <a:schemeClr val="dk1"/>
              </a:solidFill>
              <a:latin typeface="Verdana"/>
              <a:ea typeface="Verdana"/>
              <a:cs typeface="Verdana"/>
              <a:sym typeface="Verdana"/>
            </a:endParaRPr>
          </a:p>
        </p:txBody>
      </p:sp>
      <p:sp>
        <p:nvSpPr>
          <p:cNvPr id="579" name="Google Shape;579;p58"/>
          <p:cNvSpPr txBox="1"/>
          <p:nvPr/>
        </p:nvSpPr>
        <p:spPr>
          <a:xfrm>
            <a:off x="1081925" y="2791600"/>
            <a:ext cx="4106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Verdana"/>
                <a:ea typeface="Verdana"/>
                <a:cs typeface="Verdana"/>
                <a:sym typeface="Verdana"/>
              </a:rPr>
              <a:t>Click on </a:t>
            </a:r>
            <a:r>
              <a:rPr lang="en-US" sz="1800" b="1">
                <a:solidFill>
                  <a:schemeClr val="dk1"/>
                </a:solidFill>
                <a:latin typeface="Verdana"/>
                <a:ea typeface="Verdana"/>
                <a:cs typeface="Verdana"/>
                <a:sym typeface="Verdana"/>
              </a:rPr>
              <a:t>Let’s Go!</a:t>
            </a:r>
            <a:endParaRPr sz="1800">
              <a:solidFill>
                <a:schemeClr val="dk1"/>
              </a:solidFill>
              <a:latin typeface="Verdana"/>
              <a:ea typeface="Verdana"/>
              <a:cs typeface="Verdana"/>
              <a:sym typeface="Verdan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4">
          <a:extLst>
            <a:ext uri="{FF2B5EF4-FFF2-40B4-BE49-F238E27FC236}">
              <a16:creationId xmlns:a16="http://schemas.microsoft.com/office/drawing/2014/main" id="{B0724B7A-49F5-E64D-13DC-188337BF762A}"/>
            </a:ext>
          </a:extLst>
        </p:cNvPr>
        <p:cNvGrpSpPr/>
        <p:nvPr/>
      </p:nvGrpSpPr>
      <p:grpSpPr>
        <a:xfrm>
          <a:off x="0" y="0"/>
          <a:ext cx="0" cy="0"/>
          <a:chOff x="0" y="0"/>
          <a:chExt cx="0" cy="0"/>
        </a:xfrm>
      </p:grpSpPr>
      <p:sp>
        <p:nvSpPr>
          <p:cNvPr id="235" name="Google Shape;235;p28">
            <a:extLst>
              <a:ext uri="{FF2B5EF4-FFF2-40B4-BE49-F238E27FC236}">
                <a16:creationId xmlns:a16="http://schemas.microsoft.com/office/drawing/2014/main" id="{CE917DDC-DFA9-F6AE-757B-9397D69C9CB3}"/>
              </a:ext>
            </a:extLst>
          </p:cNvPr>
          <p:cNvSpPr txBox="1">
            <a:spLocks noGrp="1"/>
          </p:cNvSpPr>
          <p:nvPr>
            <p:ph type="title"/>
          </p:nvPr>
        </p:nvSpPr>
        <p:spPr>
          <a:xfrm>
            <a:off x="3124200" y="420269"/>
            <a:ext cx="6542314" cy="153916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15000"/>
              <a:buFont typeface="Impact"/>
              <a:buNone/>
            </a:pPr>
            <a:r>
              <a:rPr lang="en-US" sz="5200">
                <a:solidFill>
                  <a:srgbClr val="0F0096"/>
                </a:solidFill>
                <a:latin typeface="Impact"/>
                <a:ea typeface="Impact"/>
                <a:cs typeface="Impact"/>
                <a:sym typeface="Impact"/>
              </a:rPr>
              <a:t>AGENDA AND TRAINING OBJECTIVES</a:t>
            </a:r>
            <a:endParaRPr sz="5200">
              <a:solidFill>
                <a:srgbClr val="0F0096"/>
              </a:solidFill>
            </a:endParaRPr>
          </a:p>
        </p:txBody>
      </p:sp>
      <p:sp>
        <p:nvSpPr>
          <p:cNvPr id="238" name="Google Shape;238;p28">
            <a:extLst>
              <a:ext uri="{FF2B5EF4-FFF2-40B4-BE49-F238E27FC236}">
                <a16:creationId xmlns:a16="http://schemas.microsoft.com/office/drawing/2014/main" id="{96B37A19-8710-45B5-B996-5CF25B7747E6}"/>
              </a:ext>
            </a:extLst>
          </p:cNvPr>
          <p:cNvSpPr txBox="1"/>
          <p:nvPr/>
        </p:nvSpPr>
        <p:spPr>
          <a:xfrm>
            <a:off x="2031829" y="2593157"/>
            <a:ext cx="27375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Impact"/>
                <a:ea typeface="Impact"/>
                <a:cs typeface="Impact"/>
                <a:sym typeface="Impact"/>
              </a:rPr>
              <a:t>BUYING OPTIONS</a:t>
            </a:r>
            <a:endParaRPr sz="3600">
              <a:solidFill>
                <a:schemeClr val="dk1"/>
              </a:solidFill>
            </a:endParaRPr>
          </a:p>
        </p:txBody>
      </p:sp>
      <p:sp>
        <p:nvSpPr>
          <p:cNvPr id="239" name="Google Shape;239;p28">
            <a:extLst>
              <a:ext uri="{FF2B5EF4-FFF2-40B4-BE49-F238E27FC236}">
                <a16:creationId xmlns:a16="http://schemas.microsoft.com/office/drawing/2014/main" id="{3C0505D7-6853-A9FA-0FA4-1EA0F4C9D074}"/>
              </a:ext>
            </a:extLst>
          </p:cNvPr>
          <p:cNvSpPr txBox="1"/>
          <p:nvPr/>
        </p:nvSpPr>
        <p:spPr>
          <a:xfrm>
            <a:off x="2267278" y="4109716"/>
            <a:ext cx="2191500" cy="738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b="1">
                <a:solidFill>
                  <a:srgbClr val="F74DBC"/>
                </a:solidFill>
                <a:latin typeface="Verdana"/>
                <a:ea typeface="Verdana"/>
                <a:cs typeface="Verdana"/>
                <a:sym typeface="Verdana"/>
              </a:rPr>
              <a:t>EVS, PLUG-IN HYBRIDS &amp; CHARGING</a:t>
            </a:r>
            <a:endParaRPr b="1">
              <a:solidFill>
                <a:srgbClr val="F74DBC"/>
              </a:solidFill>
            </a:endParaRPr>
          </a:p>
        </p:txBody>
      </p:sp>
      <p:sp>
        <p:nvSpPr>
          <p:cNvPr id="240" name="Google Shape;240;p28">
            <a:extLst>
              <a:ext uri="{FF2B5EF4-FFF2-40B4-BE49-F238E27FC236}">
                <a16:creationId xmlns:a16="http://schemas.microsoft.com/office/drawing/2014/main" id="{26E4AB76-9049-E31E-07E7-2A9F83485BEB}"/>
              </a:ext>
            </a:extLst>
          </p:cNvPr>
          <p:cNvSpPr txBox="1"/>
          <p:nvPr/>
        </p:nvSpPr>
        <p:spPr>
          <a:xfrm>
            <a:off x="4773913" y="2580788"/>
            <a:ext cx="27375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Impact"/>
                <a:ea typeface="Impact"/>
                <a:cs typeface="Impact"/>
                <a:sym typeface="Impact"/>
              </a:rPr>
              <a:t>FINANCIAL INCENTIVES</a:t>
            </a:r>
            <a:endParaRPr sz="3600">
              <a:solidFill>
                <a:schemeClr val="dk1"/>
              </a:solidFill>
            </a:endParaRPr>
          </a:p>
        </p:txBody>
      </p:sp>
      <p:sp>
        <p:nvSpPr>
          <p:cNvPr id="241" name="Google Shape;241;p28">
            <a:extLst>
              <a:ext uri="{FF2B5EF4-FFF2-40B4-BE49-F238E27FC236}">
                <a16:creationId xmlns:a16="http://schemas.microsoft.com/office/drawing/2014/main" id="{4FA71094-A16B-D10E-C429-88F5AC6DC372}"/>
              </a:ext>
            </a:extLst>
          </p:cNvPr>
          <p:cNvSpPr txBox="1"/>
          <p:nvPr/>
        </p:nvSpPr>
        <p:spPr>
          <a:xfrm>
            <a:off x="5004778" y="4109716"/>
            <a:ext cx="2191500" cy="307800"/>
          </a:xfrm>
          <a:prstGeom prst="rect">
            <a:avLst/>
          </a:prstGeom>
          <a:noFill/>
          <a:ln>
            <a:noFill/>
          </a:ln>
        </p:spPr>
        <p:txBody>
          <a:bodyPr spcFirstLastPara="1" wrap="square" lIns="91425" tIns="45700" rIns="91425" bIns="45700" anchor="t" anchorCtr="0">
            <a:spAutoFit/>
          </a:bodyPr>
          <a:lstStyle/>
          <a:p>
            <a:pPr algn="ctr"/>
            <a:r>
              <a:rPr lang="en-US" b="1">
                <a:solidFill>
                  <a:srgbClr val="F74DBC"/>
                </a:solidFill>
                <a:latin typeface="Verdana"/>
                <a:ea typeface="Verdana"/>
                <a:sym typeface="Verdana"/>
              </a:rPr>
              <a:t>Purchase Scenarios</a:t>
            </a:r>
            <a:endParaRPr b="1">
              <a:solidFill>
                <a:srgbClr val="F74DBC"/>
              </a:solidFill>
            </a:endParaRPr>
          </a:p>
        </p:txBody>
      </p:sp>
      <p:sp>
        <p:nvSpPr>
          <p:cNvPr id="242" name="Google Shape;242;p28">
            <a:extLst>
              <a:ext uri="{FF2B5EF4-FFF2-40B4-BE49-F238E27FC236}">
                <a16:creationId xmlns:a16="http://schemas.microsoft.com/office/drawing/2014/main" id="{F191F083-78B6-85E1-E815-A3B0BE82CB49}"/>
              </a:ext>
            </a:extLst>
          </p:cNvPr>
          <p:cNvSpPr txBox="1"/>
          <p:nvPr/>
        </p:nvSpPr>
        <p:spPr>
          <a:xfrm>
            <a:off x="7511413" y="2593157"/>
            <a:ext cx="27375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Impact"/>
                <a:ea typeface="Impact"/>
                <a:cs typeface="Impact"/>
                <a:sym typeface="Impact"/>
              </a:rPr>
              <a:t>BENEFITS FINDER</a:t>
            </a:r>
            <a:endParaRPr sz="3600">
              <a:solidFill>
                <a:schemeClr val="dk1"/>
              </a:solidFill>
            </a:endParaRPr>
          </a:p>
        </p:txBody>
      </p:sp>
      <p:pic>
        <p:nvPicPr>
          <p:cNvPr id="244" name="Google Shape;244;p28">
            <a:extLst>
              <a:ext uri="{FF2B5EF4-FFF2-40B4-BE49-F238E27FC236}">
                <a16:creationId xmlns:a16="http://schemas.microsoft.com/office/drawing/2014/main" id="{90ED838C-72E6-25D8-6AC7-12712F862554}"/>
              </a:ext>
            </a:extLst>
          </p:cNvPr>
          <p:cNvPicPr preferRelativeResize="0"/>
          <p:nvPr/>
        </p:nvPicPr>
        <p:blipFill rotWithShape="1">
          <a:blip r:embed="rId3">
            <a:alphaModFix/>
          </a:blip>
          <a:srcRect/>
          <a:stretch/>
        </p:blipFill>
        <p:spPr>
          <a:xfrm>
            <a:off x="4538479" y="3023757"/>
            <a:ext cx="307800" cy="307800"/>
          </a:xfrm>
          <a:prstGeom prst="rect">
            <a:avLst/>
          </a:prstGeom>
          <a:noFill/>
          <a:ln>
            <a:noFill/>
          </a:ln>
        </p:spPr>
      </p:pic>
      <p:pic>
        <p:nvPicPr>
          <p:cNvPr id="245" name="Google Shape;245;p28">
            <a:extLst>
              <a:ext uri="{FF2B5EF4-FFF2-40B4-BE49-F238E27FC236}">
                <a16:creationId xmlns:a16="http://schemas.microsoft.com/office/drawing/2014/main" id="{C3FC77AF-511A-C579-E5D3-D2459B583109}"/>
              </a:ext>
            </a:extLst>
          </p:cNvPr>
          <p:cNvPicPr preferRelativeResize="0"/>
          <p:nvPr/>
        </p:nvPicPr>
        <p:blipFill rotWithShape="1">
          <a:blip r:embed="rId3">
            <a:alphaModFix/>
          </a:blip>
          <a:srcRect/>
          <a:stretch/>
        </p:blipFill>
        <p:spPr>
          <a:xfrm>
            <a:off x="7357513" y="3039557"/>
            <a:ext cx="307800" cy="307800"/>
          </a:xfrm>
          <a:prstGeom prst="rect">
            <a:avLst/>
          </a:prstGeom>
          <a:noFill/>
          <a:ln>
            <a:noFill/>
          </a:ln>
        </p:spPr>
      </p:pic>
      <p:sp>
        <p:nvSpPr>
          <p:cNvPr id="2" name="Google Shape;241;p28">
            <a:extLst>
              <a:ext uri="{FF2B5EF4-FFF2-40B4-BE49-F238E27FC236}">
                <a16:creationId xmlns:a16="http://schemas.microsoft.com/office/drawing/2014/main" id="{C1B1A282-10C4-9D8D-3B3B-B056DE56B9AB}"/>
              </a:ext>
            </a:extLst>
          </p:cNvPr>
          <p:cNvSpPr txBox="1"/>
          <p:nvPr/>
        </p:nvSpPr>
        <p:spPr>
          <a:xfrm>
            <a:off x="7745519" y="4048263"/>
            <a:ext cx="2179210" cy="523180"/>
          </a:xfrm>
          <a:prstGeom prst="rect">
            <a:avLst/>
          </a:prstGeom>
          <a:noFill/>
          <a:ln>
            <a:noFill/>
          </a:ln>
        </p:spPr>
        <p:txBody>
          <a:bodyPr spcFirstLastPara="1" wrap="square" lIns="91425" tIns="45700" rIns="91425" bIns="45700" anchor="t" anchorCtr="0">
            <a:spAutoFit/>
          </a:bodyPr>
          <a:lstStyle/>
          <a:p>
            <a:pPr algn="ctr"/>
            <a:r>
              <a:rPr lang="en-US" b="1">
                <a:solidFill>
                  <a:srgbClr val="F74DBC"/>
                </a:solidFill>
                <a:latin typeface="Verdana"/>
                <a:ea typeface="Verdana"/>
                <a:sym typeface="Verdana"/>
              </a:rPr>
              <a:t>Find out how much YOU can save!</a:t>
            </a:r>
            <a:endParaRPr lang="en-US" b="1">
              <a:solidFill>
                <a:srgbClr val="F74DBC"/>
              </a:solidFill>
            </a:endParaRPr>
          </a:p>
        </p:txBody>
      </p:sp>
    </p:spTree>
    <p:extLst>
      <p:ext uri="{BB962C8B-B14F-4D97-AF65-F5344CB8AC3E}">
        <p14:creationId xmlns:p14="http://schemas.microsoft.com/office/powerpoint/2010/main" val="14001912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59"/>
          <p:cNvSpPr txBox="1">
            <a:spLocks noGrp="1"/>
          </p:cNvSpPr>
          <p:nvPr>
            <p:ph type="subTitle" idx="1"/>
          </p:nvPr>
        </p:nvSpPr>
        <p:spPr>
          <a:xfrm>
            <a:off x="336350" y="1352725"/>
            <a:ext cx="4726500" cy="536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r>
              <a:rPr lang="en-US">
                <a:highlight>
                  <a:srgbClr val="FFFF00"/>
                </a:highlight>
              </a:rPr>
              <a:t>Income</a:t>
            </a:r>
            <a:endParaRPr>
              <a:highlight>
                <a:srgbClr val="FFFF00"/>
              </a:highlight>
            </a:endParaRPr>
          </a:p>
        </p:txBody>
      </p:sp>
      <p:sp>
        <p:nvSpPr>
          <p:cNvPr id="585" name="Google Shape;585;p59"/>
          <p:cNvSpPr txBox="1">
            <a:spLocks noGrp="1"/>
          </p:cNvSpPr>
          <p:nvPr>
            <p:ph type="title" idx="4294967295"/>
          </p:nvPr>
        </p:nvSpPr>
        <p:spPr>
          <a:xfrm>
            <a:off x="410150" y="442225"/>
            <a:ext cx="10763400" cy="10044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Follow Up on Income Verification</a:t>
            </a:r>
            <a:endParaRPr/>
          </a:p>
        </p:txBody>
      </p:sp>
      <p:pic>
        <p:nvPicPr>
          <p:cNvPr id="586" name="Google Shape;586;p59"/>
          <p:cNvPicPr preferRelativeResize="0"/>
          <p:nvPr/>
        </p:nvPicPr>
        <p:blipFill rotWithShape="1">
          <a:blip r:embed="rId3">
            <a:alphaModFix/>
          </a:blip>
          <a:srcRect/>
          <a:stretch/>
        </p:blipFill>
        <p:spPr>
          <a:xfrm>
            <a:off x="5325200" y="1173200"/>
            <a:ext cx="5733599" cy="5357976"/>
          </a:xfrm>
          <a:prstGeom prst="rect">
            <a:avLst/>
          </a:prstGeom>
          <a:noFill/>
          <a:ln>
            <a:noFill/>
          </a:ln>
          <a:effectLst>
            <a:outerShdw dist="76200" dir="3660000" algn="bl" rotWithShape="0">
              <a:schemeClr val="accent3"/>
            </a:outerShdw>
          </a:effectLst>
        </p:spPr>
      </p:pic>
      <p:sp>
        <p:nvSpPr>
          <p:cNvPr id="587" name="Google Shape;587;p59"/>
          <p:cNvSpPr txBox="1"/>
          <p:nvPr/>
        </p:nvSpPr>
        <p:spPr>
          <a:xfrm>
            <a:off x="336350" y="1721775"/>
            <a:ext cx="4726500" cy="1477500"/>
          </a:xfrm>
          <a:prstGeom prst="rect">
            <a:avLst/>
          </a:prstGeom>
          <a:noFill/>
          <a:ln>
            <a:noFill/>
          </a:ln>
        </p:spPr>
        <p:txBody>
          <a:bodyPr spcFirstLastPara="1" wrap="square" lIns="91425" tIns="45700" rIns="91425" bIns="45700" anchor="t" anchorCtr="0">
            <a:spAutoFit/>
          </a:bodyPr>
          <a:lstStyle/>
          <a:p>
            <a:pPr marL="457200" marR="0" lvl="0" indent="-342900" algn="l" rtl="0">
              <a:spcBef>
                <a:spcPts val="0"/>
              </a:spcBef>
              <a:spcAft>
                <a:spcPts val="0"/>
              </a:spcAft>
              <a:buClr>
                <a:schemeClr val="dk1"/>
              </a:buClr>
              <a:buSzPts val="1800"/>
              <a:buFont typeface="Verdana"/>
              <a:buChar char="●"/>
            </a:pPr>
            <a:r>
              <a:rPr lang="en-US" sz="1800" i="0" u="none" strike="noStrike" cap="none">
                <a:solidFill>
                  <a:schemeClr val="dk1"/>
                </a:solidFill>
                <a:latin typeface="Verdana"/>
                <a:ea typeface="Verdana"/>
                <a:cs typeface="Verdana"/>
                <a:sym typeface="Verdana"/>
              </a:rPr>
              <a:t>Make sure to have your most recent tax information when walking through the income verification </a:t>
            </a:r>
            <a:r>
              <a:rPr lang="en-US" sz="1800" b="1" i="0" u="none" strike="noStrike" cap="none">
                <a:solidFill>
                  <a:schemeClr val="dk1"/>
                </a:solidFill>
                <a:latin typeface="Verdana"/>
                <a:ea typeface="Verdana"/>
                <a:cs typeface="Verdana"/>
                <a:sym typeface="Verdana"/>
              </a:rPr>
              <a:t>OR</a:t>
            </a:r>
            <a:r>
              <a:rPr lang="en-US" sz="1800" i="0" u="none" strike="noStrike" cap="none">
                <a:solidFill>
                  <a:schemeClr val="dk1"/>
                </a:solidFill>
                <a:latin typeface="Verdana"/>
                <a:ea typeface="Verdana"/>
                <a:cs typeface="Verdana"/>
                <a:sym typeface="Verdana"/>
              </a:rPr>
              <a:t> </a:t>
            </a:r>
            <a:endParaRPr sz="1800">
              <a:solidFill>
                <a:schemeClr val="dk1"/>
              </a:solidFill>
              <a:latin typeface="Verdana"/>
              <a:ea typeface="Verdana"/>
              <a:cs typeface="Verdana"/>
              <a:sym typeface="Verdana"/>
            </a:endParaRPr>
          </a:p>
          <a:p>
            <a:pPr marL="457200" marR="0" lvl="0" indent="-342900" algn="l" rtl="0">
              <a:spcBef>
                <a:spcPts val="0"/>
              </a:spcBef>
              <a:spcAft>
                <a:spcPts val="0"/>
              </a:spcAft>
              <a:buClr>
                <a:schemeClr val="dk1"/>
              </a:buClr>
              <a:buSzPts val="1800"/>
              <a:buFont typeface="Verdana"/>
              <a:buChar char="●"/>
            </a:pPr>
            <a:r>
              <a:rPr lang="en-US" sz="1800" i="0" u="none" strike="noStrike" cap="none">
                <a:solidFill>
                  <a:schemeClr val="dk1"/>
                </a:solidFill>
                <a:latin typeface="Verdana"/>
                <a:ea typeface="Verdana"/>
                <a:cs typeface="Verdana"/>
                <a:sym typeface="Verdana"/>
              </a:rPr>
              <a:t>Select I’ll estimate my income</a:t>
            </a:r>
            <a:endParaRPr sz="1800">
              <a:solidFill>
                <a:srgbClr val="000000"/>
              </a:solidFill>
              <a:latin typeface="Calibri"/>
              <a:ea typeface="Calibri"/>
              <a:cs typeface="Calibri"/>
              <a:sym typeface="Calibri"/>
            </a:endParaRPr>
          </a:p>
        </p:txBody>
      </p:sp>
      <p:sp>
        <p:nvSpPr>
          <p:cNvPr id="588" name="Google Shape;588;p59"/>
          <p:cNvSpPr txBox="1">
            <a:spLocks noGrp="1"/>
          </p:cNvSpPr>
          <p:nvPr>
            <p:ph type="subTitle" idx="1"/>
          </p:nvPr>
        </p:nvSpPr>
        <p:spPr>
          <a:xfrm>
            <a:off x="336350" y="3399250"/>
            <a:ext cx="4726500" cy="536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r>
              <a:rPr lang="en-US">
                <a:highlight>
                  <a:srgbClr val="FFFF00"/>
                </a:highlight>
              </a:rPr>
              <a:t>Opportunities</a:t>
            </a:r>
            <a:endParaRPr>
              <a:highlight>
                <a:srgbClr val="FFFF00"/>
              </a:highlight>
            </a:endParaRPr>
          </a:p>
        </p:txBody>
      </p:sp>
      <p:sp>
        <p:nvSpPr>
          <p:cNvPr id="589" name="Google Shape;589;p59"/>
          <p:cNvSpPr txBox="1">
            <a:spLocks noGrp="1"/>
          </p:cNvSpPr>
          <p:nvPr>
            <p:ph type="subTitle" idx="1"/>
          </p:nvPr>
        </p:nvSpPr>
        <p:spPr>
          <a:xfrm>
            <a:off x="336350" y="4641500"/>
            <a:ext cx="4726500" cy="536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r>
              <a:rPr lang="en-US">
                <a:highlight>
                  <a:srgbClr val="FFFF00"/>
                </a:highlight>
              </a:rPr>
              <a:t>Personal Details</a:t>
            </a:r>
            <a:endParaRPr>
              <a:highlight>
                <a:srgbClr val="FFFF00"/>
              </a:highlight>
            </a:endParaRPr>
          </a:p>
        </p:txBody>
      </p:sp>
      <p:sp>
        <p:nvSpPr>
          <p:cNvPr id="590" name="Google Shape;590;p59"/>
          <p:cNvSpPr txBox="1"/>
          <p:nvPr/>
        </p:nvSpPr>
        <p:spPr>
          <a:xfrm>
            <a:off x="336350" y="5000475"/>
            <a:ext cx="4726500" cy="646500"/>
          </a:xfrm>
          <a:prstGeom prst="rect">
            <a:avLst/>
          </a:prstGeom>
          <a:noFill/>
          <a:ln>
            <a:noFill/>
          </a:ln>
        </p:spPr>
        <p:txBody>
          <a:bodyPr spcFirstLastPara="1" wrap="square" lIns="91425" tIns="45700" rIns="91425" bIns="45700" anchor="t" anchorCtr="0">
            <a:spAutoFit/>
          </a:bodyPr>
          <a:lstStyle/>
          <a:p>
            <a:pPr marL="457200" marR="0" lvl="0" indent="-342900" algn="l" rtl="0">
              <a:spcBef>
                <a:spcPts val="0"/>
              </a:spcBef>
              <a:spcAft>
                <a:spcPts val="0"/>
              </a:spcAft>
              <a:buClr>
                <a:schemeClr val="dk1"/>
              </a:buClr>
              <a:buSzPts val="1800"/>
              <a:buFont typeface="Verdana"/>
              <a:buChar char="●"/>
            </a:pPr>
            <a:r>
              <a:rPr lang="en-US" sz="1800" i="0" u="none" strike="noStrike" cap="none">
                <a:solidFill>
                  <a:schemeClr val="dk1"/>
                </a:solidFill>
                <a:latin typeface="Verdana"/>
                <a:ea typeface="Verdana"/>
                <a:cs typeface="Verdana"/>
                <a:sym typeface="Verdana"/>
              </a:rPr>
              <a:t>Click submit! </a:t>
            </a:r>
            <a:endParaRPr sz="1800">
              <a:solidFill>
                <a:schemeClr val="dk1"/>
              </a:solidFill>
              <a:latin typeface="Verdana"/>
              <a:ea typeface="Verdana"/>
              <a:cs typeface="Verdana"/>
              <a:sym typeface="Verdana"/>
            </a:endParaRPr>
          </a:p>
          <a:p>
            <a:pPr marL="45720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1" name="Google Shape;591;p59"/>
          <p:cNvSpPr txBox="1"/>
          <p:nvPr/>
        </p:nvSpPr>
        <p:spPr>
          <a:xfrm>
            <a:off x="336350" y="3760000"/>
            <a:ext cx="4726500" cy="923400"/>
          </a:xfrm>
          <a:prstGeom prst="rect">
            <a:avLst/>
          </a:prstGeom>
          <a:noFill/>
          <a:ln>
            <a:noFill/>
          </a:ln>
        </p:spPr>
        <p:txBody>
          <a:bodyPr spcFirstLastPara="1" wrap="square" lIns="91425" tIns="45700" rIns="91425" bIns="45700" anchor="t" anchorCtr="0">
            <a:spAutoFit/>
          </a:bodyPr>
          <a:lstStyle/>
          <a:p>
            <a:pPr marL="457200" marR="0" lvl="0" indent="-342900" algn="l" rtl="0">
              <a:spcBef>
                <a:spcPts val="0"/>
              </a:spcBef>
              <a:spcAft>
                <a:spcPts val="0"/>
              </a:spcAft>
              <a:buClr>
                <a:schemeClr val="dk1"/>
              </a:buClr>
              <a:buSzPts val="1800"/>
              <a:buFont typeface="Verdana"/>
              <a:buChar char="●"/>
            </a:pPr>
            <a:r>
              <a:rPr lang="en-US" sz="1800" i="0" u="none" strike="noStrike" cap="none">
                <a:solidFill>
                  <a:schemeClr val="dk1"/>
                </a:solidFill>
                <a:latin typeface="Verdana"/>
                <a:ea typeface="Verdana"/>
                <a:cs typeface="Verdana"/>
                <a:sym typeface="Verdana"/>
              </a:rPr>
              <a:t>Select the grants and incentives you want to apply to</a:t>
            </a:r>
            <a:endParaRPr sz="1800">
              <a:solidFill>
                <a:schemeClr val="dk1"/>
              </a:solidFill>
              <a:latin typeface="Verdana"/>
              <a:ea typeface="Verdana"/>
              <a:cs typeface="Verdana"/>
              <a:sym typeface="Verdana"/>
            </a:endParaRPr>
          </a:p>
          <a:p>
            <a:pPr marL="457200" marR="0" lvl="0" indent="0" algn="l" rtl="0">
              <a:spcBef>
                <a:spcPts val="0"/>
              </a:spcBef>
              <a:spcAft>
                <a:spcPts val="0"/>
              </a:spcAft>
              <a:buNone/>
            </a:pPr>
            <a:endParaRPr sz="1800">
              <a:solidFill>
                <a:schemeClr val="dk1"/>
              </a:solidFill>
              <a:latin typeface="Verdana"/>
              <a:ea typeface="Verdana"/>
              <a:cs typeface="Verdana"/>
              <a:sym typeface="Verdan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phone&#10;&#10;Description automatically generated with medium confidence">
            <a:extLst>
              <a:ext uri="{FF2B5EF4-FFF2-40B4-BE49-F238E27FC236}">
                <a16:creationId xmlns:a16="http://schemas.microsoft.com/office/drawing/2014/main" id="{E681170D-0C27-19C5-54DE-E9BDBF99C2D8}"/>
              </a:ext>
            </a:extLst>
          </p:cNvPr>
          <p:cNvPicPr>
            <a:picLocks noChangeAspect="1"/>
          </p:cNvPicPr>
          <p:nvPr/>
        </p:nvPicPr>
        <p:blipFill rotWithShape="1">
          <a:blip r:embed="rId3"/>
          <a:srcRect b="58835"/>
          <a:stretch/>
        </p:blipFill>
        <p:spPr>
          <a:xfrm>
            <a:off x="916559" y="2340967"/>
            <a:ext cx="3752509" cy="3518295"/>
          </a:xfrm>
          <a:prstGeom prst="rect">
            <a:avLst/>
          </a:prstGeom>
        </p:spPr>
      </p:pic>
      <p:sp>
        <p:nvSpPr>
          <p:cNvPr id="3" name="Subtitle 2">
            <a:extLst>
              <a:ext uri="{FF2B5EF4-FFF2-40B4-BE49-F238E27FC236}">
                <a16:creationId xmlns:a16="http://schemas.microsoft.com/office/drawing/2014/main" id="{D8A473B4-A915-6032-CCD8-272AEF406D34}"/>
              </a:ext>
            </a:extLst>
          </p:cNvPr>
          <p:cNvSpPr>
            <a:spLocks noGrp="1"/>
          </p:cNvSpPr>
          <p:nvPr>
            <p:ph type="subTitle" idx="1"/>
          </p:nvPr>
        </p:nvSpPr>
        <p:spPr>
          <a:xfrm>
            <a:off x="682844" y="1122163"/>
            <a:ext cx="3647551" cy="1359757"/>
          </a:xfrm>
        </p:spPr>
        <p:txBody>
          <a:bodyPr>
            <a:normAutofit lnSpcReduction="10000"/>
          </a:bodyPr>
          <a:lstStyle/>
          <a:p>
            <a:pPr algn="r"/>
            <a:r>
              <a:rPr lang="en-US" sz="2800"/>
              <a:t>E-sign your Affidavit from Access Clean</a:t>
            </a:r>
          </a:p>
        </p:txBody>
      </p:sp>
      <p:sp>
        <p:nvSpPr>
          <p:cNvPr id="7" name="TextBox 6">
            <a:extLst>
              <a:ext uri="{FF2B5EF4-FFF2-40B4-BE49-F238E27FC236}">
                <a16:creationId xmlns:a16="http://schemas.microsoft.com/office/drawing/2014/main" id="{4CFBBA65-262E-F422-29BF-F7455F3953FD}"/>
              </a:ext>
            </a:extLst>
          </p:cNvPr>
          <p:cNvSpPr txBox="1"/>
          <p:nvPr/>
        </p:nvSpPr>
        <p:spPr>
          <a:xfrm>
            <a:off x="186430" y="201479"/>
            <a:ext cx="11322726" cy="584775"/>
          </a:xfrm>
          <a:prstGeom prst="rect">
            <a:avLst/>
          </a:prstGeom>
          <a:noFill/>
        </p:spPr>
        <p:txBody>
          <a:bodyPr wrap="square" rtlCol="0">
            <a:spAutoFit/>
          </a:bodyPr>
          <a:lstStyle/>
          <a:p>
            <a:r>
              <a:rPr lang="en-US" sz="3200" b="1">
                <a:solidFill>
                  <a:srgbClr val="F74DBC"/>
                </a:solidFill>
                <a:latin typeface="Verdana" panose="020B0604030504040204" pitchFamily="34" charset="0"/>
                <a:ea typeface="Verdana" panose="020B0604030504040204" pitchFamily="34" charset="0"/>
                <a:sym typeface="Courier"/>
              </a:rPr>
              <a:t>Access Clean CA: Affidavit and Approval</a:t>
            </a:r>
            <a:endParaRPr lang="en-US" sz="6000">
              <a:solidFill>
                <a:srgbClr val="F74DBC"/>
              </a:solidFill>
              <a:latin typeface="Verdana" panose="020B0604030504040204" pitchFamily="34" charset="0"/>
              <a:ea typeface="Verdana" panose="020B0604030504040204" pitchFamily="34" charset="0"/>
            </a:endParaRPr>
          </a:p>
        </p:txBody>
      </p:sp>
      <p:pic>
        <p:nvPicPr>
          <p:cNvPr id="9" name="Picture 8" descr="A screenshot of a computer&#10;&#10;Description automatically generated with low confidence">
            <a:extLst>
              <a:ext uri="{FF2B5EF4-FFF2-40B4-BE49-F238E27FC236}">
                <a16:creationId xmlns:a16="http://schemas.microsoft.com/office/drawing/2014/main" id="{A842C024-650E-2D42-DA60-0D48DEF40005}"/>
              </a:ext>
            </a:extLst>
          </p:cNvPr>
          <p:cNvPicPr>
            <a:picLocks noChangeAspect="1"/>
          </p:cNvPicPr>
          <p:nvPr/>
        </p:nvPicPr>
        <p:blipFill rotWithShape="1">
          <a:blip r:embed="rId4"/>
          <a:srcRect b="36596"/>
          <a:stretch/>
        </p:blipFill>
        <p:spPr>
          <a:xfrm>
            <a:off x="7969142" y="1322034"/>
            <a:ext cx="3540014" cy="4013276"/>
          </a:xfrm>
          <a:prstGeom prst="rect">
            <a:avLst/>
          </a:prstGeom>
        </p:spPr>
      </p:pic>
      <p:sp>
        <p:nvSpPr>
          <p:cNvPr id="10" name="Subtitle 2">
            <a:extLst>
              <a:ext uri="{FF2B5EF4-FFF2-40B4-BE49-F238E27FC236}">
                <a16:creationId xmlns:a16="http://schemas.microsoft.com/office/drawing/2014/main" id="{3C5A09E5-A8D6-E2EF-6FDB-58FE5D48330B}"/>
              </a:ext>
            </a:extLst>
          </p:cNvPr>
          <p:cNvSpPr txBox="1">
            <a:spLocks/>
          </p:cNvSpPr>
          <p:nvPr/>
        </p:nvSpPr>
        <p:spPr>
          <a:xfrm>
            <a:off x="5504155" y="1322034"/>
            <a:ext cx="2353846" cy="1359757"/>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1800"/>
              <a:buFont typeface="Arial"/>
              <a:buNone/>
              <a:defRPr sz="1800" b="1" i="0" u="none" strike="noStrike" cap="none">
                <a:solidFill>
                  <a:schemeClr val="dk1"/>
                </a:solidFill>
                <a:latin typeface="Courier"/>
                <a:ea typeface="Courier"/>
                <a:cs typeface="Courier"/>
                <a:sym typeface="Courier"/>
              </a:defRPr>
            </a:lvl1pPr>
            <a:lvl2pPr marL="914400" marR="0" lvl="1" indent="-2286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2pPr>
            <a:lvl3pPr marL="1371600" marR="0" lvl="2" indent="-228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Verdana"/>
                <a:ea typeface="Verdana"/>
                <a:cs typeface="Verdana"/>
                <a:sym typeface="Verdana"/>
              </a:defRPr>
            </a:lvl3pPr>
            <a:lvl4pPr marL="1828800" marR="0" lvl="3" indent="-2286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Verdana"/>
                <a:ea typeface="Verdana"/>
                <a:cs typeface="Verdana"/>
                <a:sym typeface="Verdana"/>
              </a:defRPr>
            </a:lvl4pPr>
            <a:lvl5pPr marL="2286000" marR="0" lvl="4" indent="-2286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Verdana"/>
                <a:ea typeface="Verdana"/>
                <a:cs typeface="Verdana"/>
                <a:sym typeface="Verdana"/>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Trebuchet MS"/>
                <a:ea typeface="Trebuchet MS"/>
                <a:cs typeface="Trebuchet MS"/>
                <a:sym typeface="Trebuchet MS"/>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Trebuchet MS"/>
                <a:ea typeface="Trebuchet MS"/>
                <a:cs typeface="Trebuchet MS"/>
                <a:sym typeface="Trebuchet MS"/>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Trebuchet MS"/>
                <a:ea typeface="Trebuchet MS"/>
                <a:cs typeface="Trebuchet MS"/>
                <a:sym typeface="Trebuchet MS"/>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Trebuchet MS"/>
                <a:ea typeface="Trebuchet MS"/>
                <a:cs typeface="Trebuchet MS"/>
                <a:sym typeface="Trebuchet MS"/>
              </a:defRPr>
            </a:lvl9pPr>
          </a:lstStyle>
          <a:p>
            <a:pPr algn="r"/>
            <a:r>
              <a:rPr lang="en-US" sz="2800"/>
              <a:t>Wait for Approval Email</a:t>
            </a:r>
          </a:p>
        </p:txBody>
      </p:sp>
      <p:sp>
        <p:nvSpPr>
          <p:cNvPr id="11" name="TextBox 10">
            <a:extLst>
              <a:ext uri="{FF2B5EF4-FFF2-40B4-BE49-F238E27FC236}">
                <a16:creationId xmlns:a16="http://schemas.microsoft.com/office/drawing/2014/main" id="{A14BD11B-0D1F-F18D-3508-10DE67772B1E}"/>
              </a:ext>
            </a:extLst>
          </p:cNvPr>
          <p:cNvSpPr txBox="1"/>
          <p:nvPr/>
        </p:nvSpPr>
        <p:spPr>
          <a:xfrm>
            <a:off x="7896516" y="5509903"/>
            <a:ext cx="3540014" cy="1169551"/>
          </a:xfrm>
          <a:prstGeom prst="rect">
            <a:avLst/>
          </a:prstGeom>
          <a:solidFill>
            <a:srgbClr val="E2D9D3"/>
          </a:solidFill>
        </p:spPr>
        <p:txBody>
          <a:bodyPr wrap="square" rtlCol="0">
            <a:spAutoFit/>
          </a:bodyPr>
          <a:lstStyle/>
          <a:p>
            <a:r>
              <a:rPr lang="en-US">
                <a:solidFill>
                  <a:schemeClr val="tx1"/>
                </a:solidFill>
                <a:latin typeface="Verdana" panose="020B0604030504040204" pitchFamily="34" charset="0"/>
                <a:ea typeface="Verdana" panose="020B0604030504040204" pitchFamily="34" charset="0"/>
              </a:rPr>
              <a:t>Verifying your income </a:t>
            </a:r>
            <a:r>
              <a:rPr lang="en-US" b="1">
                <a:solidFill>
                  <a:schemeClr val="tx1"/>
                </a:solidFill>
                <a:latin typeface="Verdana" panose="020B0604030504040204" pitchFamily="34" charset="0"/>
                <a:ea typeface="Verdana" panose="020B0604030504040204" pitchFamily="34" charset="0"/>
              </a:rPr>
              <a:t>takes four to six weeks. </a:t>
            </a:r>
            <a:r>
              <a:rPr lang="en-US">
                <a:solidFill>
                  <a:schemeClr val="tx1"/>
                </a:solidFill>
                <a:latin typeface="Verdana" panose="020B0604030504040204" pitchFamily="34" charset="0"/>
                <a:ea typeface="Verdana" panose="020B0604030504040204" pitchFamily="34" charset="0"/>
              </a:rPr>
              <a:t>When it is complete you will receive email invitations to apply to the grant and rebate programs.</a:t>
            </a:r>
          </a:p>
          <a:p>
            <a:endParaRPr lang="en-US"/>
          </a:p>
        </p:txBody>
      </p:sp>
    </p:spTree>
    <p:extLst>
      <p:ext uri="{BB962C8B-B14F-4D97-AF65-F5344CB8AC3E}">
        <p14:creationId xmlns:p14="http://schemas.microsoft.com/office/powerpoint/2010/main" val="7680617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60"/>
          <p:cNvSpPr txBox="1">
            <a:spLocks noGrp="1"/>
          </p:cNvSpPr>
          <p:nvPr>
            <p:ph type="ctrTitle"/>
          </p:nvPr>
        </p:nvSpPr>
        <p:spPr>
          <a:xfrm>
            <a:off x="838200" y="2937300"/>
            <a:ext cx="10109100" cy="2935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6800"/>
              <a:t>Next Steps &amp; Homework</a:t>
            </a:r>
            <a:endParaRPr sz="4400">
              <a:solidFill>
                <a:schemeClr val="lt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C126537-AB89-1D56-2413-72F151F53F4A}"/>
              </a:ext>
            </a:extLst>
          </p:cNvPr>
          <p:cNvSpPr>
            <a:spLocks noGrp="1"/>
          </p:cNvSpPr>
          <p:nvPr>
            <p:ph type="subTitle" idx="1"/>
          </p:nvPr>
        </p:nvSpPr>
        <p:spPr>
          <a:xfrm>
            <a:off x="651769" y="105058"/>
            <a:ext cx="5257800" cy="1235470"/>
          </a:xfrm>
        </p:spPr>
        <p:txBody>
          <a:bodyPr>
            <a:normAutofit/>
          </a:bodyPr>
          <a:lstStyle/>
          <a:p>
            <a:r>
              <a:rPr lang="en-US" sz="4400">
                <a:latin typeface="Verdana" panose="020B0604030504040204" pitchFamily="34" charset="0"/>
                <a:ea typeface="Verdana" panose="020B0604030504040204" pitchFamily="34" charset="0"/>
              </a:rPr>
              <a:t>Timeline</a:t>
            </a:r>
          </a:p>
        </p:txBody>
      </p:sp>
      <p:sp>
        <p:nvSpPr>
          <p:cNvPr id="3" name="Text Placeholder 2">
            <a:extLst>
              <a:ext uri="{FF2B5EF4-FFF2-40B4-BE49-F238E27FC236}">
                <a16:creationId xmlns:a16="http://schemas.microsoft.com/office/drawing/2014/main" id="{5C30A636-9E1F-840D-9E38-EE4FA2AA68A2}"/>
              </a:ext>
            </a:extLst>
          </p:cNvPr>
          <p:cNvSpPr>
            <a:spLocks noGrp="1"/>
          </p:cNvSpPr>
          <p:nvPr>
            <p:ph type="body" idx="2"/>
          </p:nvPr>
        </p:nvSpPr>
        <p:spPr>
          <a:xfrm>
            <a:off x="776230" y="1233995"/>
            <a:ext cx="5239871" cy="3435658"/>
          </a:xfrm>
        </p:spPr>
        <p:txBody>
          <a:bodyPr>
            <a:normAutofit/>
          </a:bodyPr>
          <a:lstStyle/>
          <a:p>
            <a:pPr marL="228600" indent="0"/>
            <a:r>
              <a:rPr lang="en-US" b="1">
                <a:effectLst/>
              </a:rPr>
              <a:t>PRE- PURCHASE: </a:t>
            </a:r>
          </a:p>
          <a:p>
            <a:pPr>
              <a:buFont typeface="+mj-lt"/>
              <a:buAutoNum type="arabicPeriod"/>
            </a:pPr>
            <a:r>
              <a:rPr lang="en-US">
                <a:effectLst/>
              </a:rPr>
              <a:t>Access Clean CA income verification takes 3-6 weeks</a:t>
            </a:r>
          </a:p>
          <a:p>
            <a:pPr>
              <a:buFont typeface="+mj-lt"/>
              <a:buAutoNum type="arabicPeriod"/>
            </a:pPr>
            <a:r>
              <a:rPr lang="en-US">
                <a:effectLst/>
              </a:rPr>
              <a:t>Grant takes 1-4 months to approve</a:t>
            </a:r>
          </a:p>
          <a:p>
            <a:pPr marL="228600" indent="0"/>
            <a:endParaRPr lang="en-US" b="1"/>
          </a:p>
          <a:p>
            <a:pPr marL="228600" indent="0"/>
            <a:r>
              <a:rPr lang="en-US" b="1"/>
              <a:t>POST-PURCHASE:</a:t>
            </a:r>
          </a:p>
          <a:p>
            <a:pPr>
              <a:buFont typeface="+mj-lt"/>
              <a:buAutoNum type="arabicPeriod"/>
            </a:pPr>
            <a:r>
              <a:rPr lang="en-US">
                <a:effectLst/>
              </a:rPr>
              <a:t>Rebates take 4-6 weeks to receive after purchase</a:t>
            </a:r>
          </a:p>
          <a:p>
            <a:pPr>
              <a:buFont typeface="+mj-lt"/>
              <a:buAutoNum type="arabicPeriod"/>
            </a:pPr>
            <a:endParaRPr lang="en-US"/>
          </a:p>
          <a:p>
            <a:endParaRPr lang="en-US"/>
          </a:p>
        </p:txBody>
      </p:sp>
      <p:pic>
        <p:nvPicPr>
          <p:cNvPr id="5" name="Google Shape;756;p73" descr="A picture containing text, sky, outdoor, sign&#10;&#10;Description automatically generated">
            <a:extLst>
              <a:ext uri="{FF2B5EF4-FFF2-40B4-BE49-F238E27FC236}">
                <a16:creationId xmlns:a16="http://schemas.microsoft.com/office/drawing/2014/main" id="{34B6CD95-1871-7D8D-AFB6-30012CB184B2}"/>
              </a:ext>
            </a:extLst>
          </p:cNvPr>
          <p:cNvPicPr preferRelativeResize="0"/>
          <p:nvPr/>
        </p:nvPicPr>
        <p:blipFill rotWithShape="1">
          <a:blip r:embed="rId2">
            <a:alphaModFix/>
          </a:blip>
          <a:srcRect l="12687" r="12687"/>
          <a:stretch/>
        </p:blipFill>
        <p:spPr>
          <a:xfrm>
            <a:off x="7225499" y="1100831"/>
            <a:ext cx="3175000" cy="3175000"/>
          </a:xfrm>
          <a:prstGeom prst="ellipse">
            <a:avLst/>
          </a:prstGeom>
          <a:noFill/>
          <a:ln>
            <a:noFill/>
          </a:ln>
        </p:spPr>
      </p:pic>
      <p:sp>
        <p:nvSpPr>
          <p:cNvPr id="6" name="TextBox 5">
            <a:extLst>
              <a:ext uri="{FF2B5EF4-FFF2-40B4-BE49-F238E27FC236}">
                <a16:creationId xmlns:a16="http://schemas.microsoft.com/office/drawing/2014/main" id="{2DEC688D-7A35-6663-7789-233367DA0368}"/>
              </a:ext>
            </a:extLst>
          </p:cNvPr>
          <p:cNvSpPr txBox="1"/>
          <p:nvPr/>
        </p:nvSpPr>
        <p:spPr>
          <a:xfrm>
            <a:off x="3160820" y="4521052"/>
            <a:ext cx="4323425" cy="1073114"/>
          </a:xfrm>
          <a:prstGeom prst="rect">
            <a:avLst/>
          </a:prstGeom>
          <a:noFill/>
          <a:ln w="28575">
            <a:solidFill>
              <a:schemeClr val="bg2"/>
            </a:solidFill>
          </a:ln>
        </p:spPr>
        <p:txBody>
          <a:bodyPr wrap="square" rtlCol="0">
            <a:spAutoFit/>
          </a:bodyPr>
          <a:lstStyle/>
          <a:p>
            <a:pPr marL="228600" marR="0" lvl="0" indent="0" algn="l" defTabSz="914400" rtl="0" eaLnBrk="1" fontAlgn="auto" latinLnBrk="0" hangingPunct="1">
              <a:lnSpc>
                <a:spcPct val="90000"/>
              </a:lnSpc>
              <a:spcBef>
                <a:spcPts val="1000"/>
              </a:spcBef>
              <a:spcAft>
                <a:spcPts val="0"/>
              </a:spcAft>
              <a:buClr>
                <a:srgbClr val="0F0096"/>
              </a:buClr>
              <a:buSzPts val="1800"/>
              <a:buFont typeface="Arial"/>
              <a:buNone/>
              <a:tabLst/>
              <a:defRPr/>
            </a:pPr>
            <a:endParaRPr kumimoji="0" lang="en-US" sz="1050" b="1" i="0" u="none" strike="noStrike" kern="0" cap="none" spc="0" normalizeH="0" baseline="0" noProof="0">
              <a:ln>
                <a:noFill/>
              </a:ln>
              <a:solidFill>
                <a:srgbClr val="0F0096"/>
              </a:solidFill>
              <a:effectLst/>
              <a:uLnTx/>
              <a:uFillTx/>
              <a:latin typeface="Verdana"/>
              <a:ea typeface="Verdana"/>
              <a:sym typeface="Verdana"/>
            </a:endParaRPr>
          </a:p>
          <a:p>
            <a:pPr marL="228600" marR="0" lvl="0" indent="0" algn="l" defTabSz="914400" rtl="0" eaLnBrk="1" fontAlgn="auto" latinLnBrk="0" hangingPunct="1">
              <a:lnSpc>
                <a:spcPct val="90000"/>
              </a:lnSpc>
              <a:spcBef>
                <a:spcPts val="1000"/>
              </a:spcBef>
              <a:spcAft>
                <a:spcPts val="0"/>
              </a:spcAft>
              <a:buClr>
                <a:srgbClr val="0F0096"/>
              </a:buClr>
              <a:buSzPts val="1800"/>
              <a:buFont typeface="Arial"/>
              <a:buNone/>
              <a:tabLst/>
              <a:defRPr/>
            </a:pPr>
            <a:r>
              <a:rPr kumimoji="0" lang="en-US" sz="1700" b="1" i="0" u="none" strike="noStrike" kern="0" cap="none" spc="0" normalizeH="0" baseline="0" noProof="0">
                <a:ln>
                  <a:noFill/>
                </a:ln>
                <a:solidFill>
                  <a:srgbClr val="0F0096"/>
                </a:solidFill>
                <a:effectLst/>
                <a:uLnTx/>
                <a:uFillTx/>
                <a:latin typeface="Verdana"/>
                <a:ea typeface="Verdana"/>
                <a:sym typeface="Verdana"/>
              </a:rPr>
              <a:t>The buying process can take anywhere from 3 – 8 months</a:t>
            </a:r>
          </a:p>
          <a:p>
            <a:endParaRPr lang="en-US"/>
          </a:p>
        </p:txBody>
      </p:sp>
    </p:spTree>
    <p:extLst>
      <p:ext uri="{BB962C8B-B14F-4D97-AF65-F5344CB8AC3E}">
        <p14:creationId xmlns:p14="http://schemas.microsoft.com/office/powerpoint/2010/main" val="27620092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pic>
        <p:nvPicPr>
          <p:cNvPr id="610" name="Google Shape;610;p62"/>
          <p:cNvPicPr preferRelativeResize="0"/>
          <p:nvPr/>
        </p:nvPicPr>
        <p:blipFill rotWithShape="1">
          <a:blip r:embed="rId3">
            <a:alphaModFix/>
          </a:blip>
          <a:srcRect/>
          <a:stretch/>
        </p:blipFill>
        <p:spPr>
          <a:xfrm>
            <a:off x="4876540" y="1501693"/>
            <a:ext cx="2178383" cy="667575"/>
          </a:xfrm>
          <a:prstGeom prst="rect">
            <a:avLst/>
          </a:prstGeom>
          <a:noFill/>
          <a:ln>
            <a:noFill/>
          </a:ln>
        </p:spPr>
      </p:pic>
      <p:pic>
        <p:nvPicPr>
          <p:cNvPr id="611" name="Google Shape;611;p62"/>
          <p:cNvPicPr preferRelativeResize="0"/>
          <p:nvPr/>
        </p:nvPicPr>
        <p:blipFill rotWithShape="1">
          <a:blip r:embed="rId4">
            <a:alphaModFix/>
          </a:blip>
          <a:srcRect/>
          <a:stretch/>
        </p:blipFill>
        <p:spPr>
          <a:xfrm>
            <a:off x="433669" y="1431415"/>
            <a:ext cx="2037880" cy="808127"/>
          </a:xfrm>
          <a:prstGeom prst="rect">
            <a:avLst/>
          </a:prstGeom>
          <a:noFill/>
          <a:ln>
            <a:noFill/>
          </a:ln>
        </p:spPr>
      </p:pic>
      <p:sp>
        <p:nvSpPr>
          <p:cNvPr id="612" name="Google Shape;612;p62"/>
          <p:cNvSpPr txBox="1">
            <a:spLocks noGrp="1"/>
          </p:cNvSpPr>
          <p:nvPr>
            <p:ph type="title"/>
          </p:nvPr>
        </p:nvSpPr>
        <p:spPr>
          <a:xfrm>
            <a:off x="351100" y="341225"/>
            <a:ext cx="9508800" cy="1009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Verdana"/>
              <a:buNone/>
            </a:pPr>
            <a:r>
              <a:rPr lang="en-US" sz="3950"/>
              <a:t>Explore your EV Options</a:t>
            </a:r>
            <a:endParaRPr sz="3950"/>
          </a:p>
        </p:txBody>
      </p:sp>
      <p:pic>
        <p:nvPicPr>
          <p:cNvPr id="613" name="Google Shape;613;p62" descr="A picture containing text, transport, car&#10;&#10;Description automatically generated"/>
          <p:cNvPicPr preferRelativeResize="0"/>
          <p:nvPr/>
        </p:nvPicPr>
        <p:blipFill rotWithShape="1">
          <a:blip r:embed="rId5">
            <a:alphaModFix/>
          </a:blip>
          <a:srcRect/>
          <a:stretch/>
        </p:blipFill>
        <p:spPr>
          <a:xfrm>
            <a:off x="7219751" y="4177149"/>
            <a:ext cx="4493050" cy="2334199"/>
          </a:xfrm>
          <a:prstGeom prst="rect">
            <a:avLst/>
          </a:prstGeom>
          <a:noFill/>
          <a:ln>
            <a:noFill/>
          </a:ln>
        </p:spPr>
      </p:pic>
      <p:sp>
        <p:nvSpPr>
          <p:cNvPr id="614" name="Google Shape;614;p62"/>
          <p:cNvSpPr txBox="1"/>
          <p:nvPr/>
        </p:nvSpPr>
        <p:spPr>
          <a:xfrm>
            <a:off x="4847175" y="2387650"/>
            <a:ext cx="4726500" cy="156963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Font typeface="Verdana"/>
              <a:buChar char="●"/>
            </a:pPr>
            <a:r>
              <a:rPr lang="en-US" sz="1800" u="sng">
                <a:solidFill>
                  <a:schemeClr val="dk1"/>
                </a:solidFill>
                <a:latin typeface="Verdana"/>
                <a:ea typeface="Verdana"/>
                <a:cs typeface="Verdana"/>
                <a:sym typeface="Verdana"/>
                <a:hlinkClick r:id="rId6">
                  <a:extLst>
                    <a:ext uri="{A12FA001-AC4F-418D-AE19-62706E023703}">
                      <ahyp:hlinkClr xmlns:ahyp="http://schemas.microsoft.com/office/drawing/2018/hyperlinkcolor" val="tx"/>
                    </a:ext>
                  </a:extLst>
                </a:hlinkClick>
              </a:rPr>
              <a:t>ElectricforALL.com</a:t>
            </a:r>
            <a:endParaRPr sz="1800">
              <a:solidFill>
                <a:schemeClr val="dk1"/>
              </a:solidFill>
              <a:latin typeface="Verdana"/>
              <a:ea typeface="Verdana"/>
              <a:cs typeface="Verdana"/>
              <a:sym typeface="Verdana"/>
            </a:endParaRPr>
          </a:p>
          <a:p>
            <a:pPr marL="457200" lvl="0" indent="-342900" algn="l" rtl="0">
              <a:spcBef>
                <a:spcPts val="0"/>
              </a:spcBef>
              <a:spcAft>
                <a:spcPts val="0"/>
              </a:spcAft>
              <a:buClr>
                <a:schemeClr val="dk1"/>
              </a:buClr>
              <a:buSzPts val="1800"/>
              <a:buFont typeface="Verdana"/>
              <a:buChar char="●"/>
            </a:pPr>
            <a:r>
              <a:rPr lang="en-US" sz="1800">
                <a:solidFill>
                  <a:schemeClr val="dk1"/>
                </a:solidFill>
                <a:latin typeface="Verdana"/>
                <a:ea typeface="Verdana"/>
                <a:cs typeface="Verdana"/>
                <a:sym typeface="Verdana"/>
              </a:rPr>
              <a:t>Craigs List</a:t>
            </a:r>
            <a:endParaRPr sz="1800">
              <a:solidFill>
                <a:schemeClr val="dk1"/>
              </a:solidFill>
              <a:latin typeface="Verdana"/>
              <a:ea typeface="Verdana"/>
              <a:cs typeface="Verdana"/>
              <a:sym typeface="Verdana"/>
            </a:endParaRPr>
          </a:p>
          <a:p>
            <a:pPr marL="457200" lvl="0" indent="-342900" algn="l" rtl="0">
              <a:spcBef>
                <a:spcPts val="0"/>
              </a:spcBef>
              <a:spcAft>
                <a:spcPts val="0"/>
              </a:spcAft>
              <a:buClr>
                <a:schemeClr val="dk1"/>
              </a:buClr>
              <a:buSzPts val="1800"/>
              <a:buFont typeface="Verdana"/>
              <a:buChar char="●"/>
            </a:pPr>
            <a:r>
              <a:rPr lang="en-US" sz="1800">
                <a:solidFill>
                  <a:schemeClr val="dk1"/>
                </a:solidFill>
                <a:latin typeface="Verdana"/>
                <a:ea typeface="Verdana"/>
                <a:cs typeface="Verdana"/>
                <a:sym typeface="Verdana"/>
              </a:rPr>
              <a:t>CarMax</a:t>
            </a:r>
          </a:p>
          <a:p>
            <a:pPr marL="457200" lvl="0" indent="-342900" algn="l" rtl="0">
              <a:spcBef>
                <a:spcPts val="0"/>
              </a:spcBef>
              <a:spcAft>
                <a:spcPts val="0"/>
              </a:spcAft>
              <a:buClr>
                <a:schemeClr val="dk1"/>
              </a:buClr>
              <a:buSzPts val="1800"/>
              <a:buFont typeface="Verdana"/>
              <a:buChar char="●"/>
            </a:pPr>
            <a:r>
              <a:rPr lang="en-US" sz="1800">
                <a:solidFill>
                  <a:schemeClr val="dk1"/>
                </a:solidFill>
                <a:latin typeface="Verdana"/>
                <a:ea typeface="Verdana"/>
                <a:cs typeface="Verdana"/>
                <a:sym typeface="Verdana"/>
              </a:rPr>
              <a:t>Kelly Blue Book</a:t>
            </a:r>
          </a:p>
          <a:p>
            <a:pPr marL="457200" lvl="0" indent="-342900" algn="l" rtl="0">
              <a:spcBef>
                <a:spcPts val="0"/>
              </a:spcBef>
              <a:spcAft>
                <a:spcPts val="0"/>
              </a:spcAft>
              <a:buSzPts val="1800"/>
              <a:buFont typeface="Verdana"/>
              <a:buChar char="●"/>
            </a:pPr>
            <a:r>
              <a:rPr lang="en-US" sz="1800" u="sng">
                <a:solidFill>
                  <a:schemeClr val="dk1"/>
                </a:solidFill>
                <a:latin typeface="Verdana"/>
                <a:ea typeface="Verdana"/>
                <a:cs typeface="Verdana"/>
                <a:sym typeface="Verdana"/>
                <a:hlinkClick r:id="rId7">
                  <a:extLst>
                    <a:ext uri="{A12FA001-AC4F-418D-AE19-62706E023703}">
                      <ahyp:hlinkClr xmlns:ahyp="http://schemas.microsoft.com/office/drawing/2018/hyperlinkcolor" val="tx"/>
                    </a:ext>
                  </a:extLst>
                </a:hlinkClick>
              </a:rPr>
              <a:t>cleanvehicles.cudlautosmart.com</a:t>
            </a:r>
            <a:endParaRPr sz="1800">
              <a:solidFill>
                <a:schemeClr val="dk1"/>
              </a:solidFill>
              <a:latin typeface="Verdana"/>
              <a:ea typeface="Verdana"/>
              <a:cs typeface="Verdana"/>
              <a:sym typeface="Verdana"/>
            </a:endParaRPr>
          </a:p>
        </p:txBody>
      </p:sp>
      <p:sp>
        <p:nvSpPr>
          <p:cNvPr id="615" name="Google Shape;615;p62"/>
          <p:cNvSpPr txBox="1"/>
          <p:nvPr/>
        </p:nvSpPr>
        <p:spPr>
          <a:xfrm>
            <a:off x="433675" y="2463863"/>
            <a:ext cx="37641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dk1"/>
                </a:solidFill>
                <a:latin typeface="Verdana"/>
                <a:ea typeface="Verdana"/>
                <a:cs typeface="Verdana"/>
                <a:sym typeface="Verdana"/>
              </a:rPr>
              <a:t>Use the VELOZ </a:t>
            </a:r>
            <a:r>
              <a:rPr lang="en-US" sz="1800" u="sng">
                <a:solidFill>
                  <a:schemeClr val="dk1"/>
                </a:solidFill>
                <a:latin typeface="Verdana"/>
                <a:ea typeface="Verdana"/>
                <a:cs typeface="Verdana"/>
                <a:sym typeface="Verdana"/>
                <a:hlinkClick r:id="rId6">
                  <a:extLst>
                    <a:ext uri="{A12FA001-AC4F-418D-AE19-62706E023703}">
                      <ahyp:hlinkClr xmlns:ahyp="http://schemas.microsoft.com/office/drawing/2018/hyperlinkcolor" val="tx"/>
                    </a:ext>
                  </a:extLst>
                </a:hlinkClick>
              </a:rPr>
              <a:t>Electric for ALL</a:t>
            </a:r>
            <a:endParaRPr sz="1800">
              <a:solidFill>
                <a:schemeClr val="dk1"/>
              </a:solidFill>
              <a:latin typeface="Verdana"/>
              <a:ea typeface="Verdana"/>
              <a:cs typeface="Verdana"/>
              <a:sym typeface="Verdana"/>
            </a:endParaRPr>
          </a:p>
          <a:p>
            <a:pPr marL="0" lvl="0" indent="0" algn="l" rtl="0">
              <a:spcBef>
                <a:spcPts val="0"/>
              </a:spcBef>
              <a:spcAft>
                <a:spcPts val="0"/>
              </a:spcAft>
              <a:buNone/>
            </a:pPr>
            <a:r>
              <a:rPr lang="en-US" sz="1800">
                <a:solidFill>
                  <a:schemeClr val="dk1"/>
                </a:solidFill>
                <a:latin typeface="Verdana"/>
                <a:ea typeface="Verdana"/>
                <a:cs typeface="Verdana"/>
                <a:sym typeface="Verdana"/>
              </a:rPr>
              <a:t>site to get prices on models you are interested in. </a:t>
            </a:r>
            <a:endParaRPr sz="1800">
              <a:solidFill>
                <a:schemeClr val="dk1"/>
              </a:solidFill>
              <a:latin typeface="Verdana"/>
              <a:ea typeface="Verdana"/>
              <a:cs typeface="Verdana"/>
              <a:sym typeface="Verdana"/>
            </a:endParaRPr>
          </a:p>
        </p:txBody>
      </p:sp>
      <p:sp>
        <p:nvSpPr>
          <p:cNvPr id="616" name="Google Shape;616;p62"/>
          <p:cNvSpPr txBox="1">
            <a:spLocks noGrp="1"/>
          </p:cNvSpPr>
          <p:nvPr>
            <p:ph type="subTitle" idx="1"/>
          </p:nvPr>
        </p:nvSpPr>
        <p:spPr>
          <a:xfrm>
            <a:off x="433675" y="2016313"/>
            <a:ext cx="4726500" cy="536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r>
              <a:rPr lang="en-US">
                <a:highlight>
                  <a:srgbClr val="FFFF00"/>
                </a:highlight>
              </a:rPr>
              <a:t>New Cars</a:t>
            </a:r>
            <a:endParaRPr>
              <a:highlight>
                <a:srgbClr val="FFFF00"/>
              </a:highlight>
            </a:endParaRPr>
          </a:p>
        </p:txBody>
      </p:sp>
      <p:sp>
        <p:nvSpPr>
          <p:cNvPr id="617" name="Google Shape;617;p62"/>
          <p:cNvSpPr txBox="1">
            <a:spLocks noGrp="1"/>
          </p:cNvSpPr>
          <p:nvPr>
            <p:ph type="subTitle" idx="1"/>
          </p:nvPr>
        </p:nvSpPr>
        <p:spPr>
          <a:xfrm>
            <a:off x="4876550" y="2016313"/>
            <a:ext cx="4726500" cy="536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r>
              <a:rPr lang="en-US">
                <a:highlight>
                  <a:srgbClr val="FFFF00"/>
                </a:highlight>
              </a:rPr>
              <a:t>Used Cars</a:t>
            </a:r>
            <a:endParaRPr>
              <a:highlight>
                <a:srgbClr val="FFFF00"/>
              </a:highligh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EAB39B-9256-4054-F34F-F44BF292B91D}"/>
              </a:ext>
            </a:extLst>
          </p:cNvPr>
          <p:cNvSpPr>
            <a:spLocks noGrp="1"/>
          </p:cNvSpPr>
          <p:nvPr>
            <p:ph type="body" idx="2"/>
          </p:nvPr>
        </p:nvSpPr>
        <p:spPr>
          <a:xfrm>
            <a:off x="1182697" y="1916407"/>
            <a:ext cx="5859053" cy="1760439"/>
          </a:xfrm>
        </p:spPr>
        <p:txBody>
          <a:bodyPr>
            <a:noAutofit/>
          </a:bodyPr>
          <a:lstStyle/>
          <a:p>
            <a:pPr marL="0"/>
            <a:r>
              <a:rPr lang="en-US" dirty="0"/>
              <a:t>Reach out to Grid Alternatives Care Team at </a:t>
            </a:r>
            <a:r>
              <a:rPr lang="en-US" dirty="0">
                <a:hlinkClick r:id="rId3"/>
              </a:rPr>
              <a:t>Care@accesscleanca.org</a:t>
            </a:r>
            <a:endParaRPr lang="en-US" dirty="0"/>
          </a:p>
          <a:p>
            <a:pPr marL="0"/>
            <a:endParaRPr lang="en-US" dirty="0"/>
          </a:p>
          <a:p>
            <a:pPr marL="0"/>
            <a:endParaRPr lang="en-US" dirty="0"/>
          </a:p>
          <a:p>
            <a:pPr marL="0" algn="ctr"/>
            <a:r>
              <a:rPr lang="en-US" dirty="0"/>
              <a:t>If you live on the Central Coast</a:t>
            </a:r>
          </a:p>
          <a:p>
            <a:pPr marL="0" algn="ctr"/>
            <a:r>
              <a:rPr lang="en-US" sz="1200" dirty="0"/>
              <a:t>(Santa Cruz County to Ventura County) </a:t>
            </a:r>
          </a:p>
          <a:p>
            <a:pPr marL="0"/>
            <a:r>
              <a:rPr lang="en-US" dirty="0"/>
              <a:t>Sign up for our </a:t>
            </a:r>
            <a:r>
              <a:rPr lang="en-US" b="1" dirty="0"/>
              <a:t>FREE EV Assistance program</a:t>
            </a:r>
            <a:r>
              <a:rPr lang="en-US" dirty="0"/>
              <a:t> and work with an advisor to answer all of EV questions! </a:t>
            </a:r>
          </a:p>
          <a:p>
            <a:pPr marL="0"/>
            <a:r>
              <a:rPr lang="en-US" dirty="0"/>
              <a:t>Find us at: https://evsforeveryone.org/purchase-guidance</a:t>
            </a:r>
          </a:p>
        </p:txBody>
      </p:sp>
      <p:sp>
        <p:nvSpPr>
          <p:cNvPr id="4" name="Title 3">
            <a:extLst>
              <a:ext uri="{FF2B5EF4-FFF2-40B4-BE49-F238E27FC236}">
                <a16:creationId xmlns:a16="http://schemas.microsoft.com/office/drawing/2014/main" id="{7CA0BAD3-7223-8927-6D6A-21AAC3F024BD}"/>
              </a:ext>
            </a:extLst>
          </p:cNvPr>
          <p:cNvSpPr>
            <a:spLocks noGrp="1"/>
          </p:cNvSpPr>
          <p:nvPr>
            <p:ph type="title"/>
          </p:nvPr>
        </p:nvSpPr>
        <p:spPr>
          <a:xfrm>
            <a:off x="367311" y="277223"/>
            <a:ext cx="6860281" cy="1009651"/>
          </a:xfrm>
        </p:spPr>
        <p:txBody>
          <a:bodyPr>
            <a:normAutofit fontScale="90000"/>
          </a:bodyPr>
          <a:lstStyle/>
          <a:p>
            <a:r>
              <a:rPr lang="en-US"/>
              <a:t>Ready to explore EV ownership?</a:t>
            </a:r>
          </a:p>
        </p:txBody>
      </p:sp>
      <p:pic>
        <p:nvPicPr>
          <p:cNvPr id="5" name="Picture 4">
            <a:extLst>
              <a:ext uri="{FF2B5EF4-FFF2-40B4-BE49-F238E27FC236}">
                <a16:creationId xmlns:a16="http://schemas.microsoft.com/office/drawing/2014/main" id="{B3CD60E5-71A3-DE69-19C8-DD59FF77B864}"/>
              </a:ext>
            </a:extLst>
          </p:cNvPr>
          <p:cNvPicPr>
            <a:picLocks noChangeAspect="1"/>
          </p:cNvPicPr>
          <p:nvPr/>
        </p:nvPicPr>
        <p:blipFill>
          <a:blip r:embed="rId4"/>
          <a:stretch>
            <a:fillRect/>
          </a:stretch>
        </p:blipFill>
        <p:spPr>
          <a:xfrm>
            <a:off x="7463360" y="3335723"/>
            <a:ext cx="3840755" cy="2497427"/>
          </a:xfrm>
          <a:prstGeom prst="rect">
            <a:avLst/>
          </a:prstGeom>
        </p:spPr>
      </p:pic>
      <p:sp>
        <p:nvSpPr>
          <p:cNvPr id="9" name="Rectangle 8">
            <a:extLst>
              <a:ext uri="{FF2B5EF4-FFF2-40B4-BE49-F238E27FC236}">
                <a16:creationId xmlns:a16="http://schemas.microsoft.com/office/drawing/2014/main" id="{CB029DFB-2103-A8C8-1281-161059B14BA9}"/>
              </a:ext>
            </a:extLst>
          </p:cNvPr>
          <p:cNvSpPr/>
          <p:nvPr/>
        </p:nvSpPr>
        <p:spPr>
          <a:xfrm>
            <a:off x="761087" y="1741193"/>
            <a:ext cx="6466505" cy="117722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oogle Shape;731;p72">
            <a:extLst>
              <a:ext uri="{FF2B5EF4-FFF2-40B4-BE49-F238E27FC236}">
                <a16:creationId xmlns:a16="http://schemas.microsoft.com/office/drawing/2014/main" id="{C9A46E44-AF25-2CFA-A405-610EF19A6F31}"/>
              </a:ext>
            </a:extLst>
          </p:cNvPr>
          <p:cNvPicPr preferRelativeResize="0"/>
          <p:nvPr/>
        </p:nvPicPr>
        <p:blipFill rotWithShape="1">
          <a:blip r:embed="rId5">
            <a:alphaModFix/>
          </a:blip>
          <a:srcRect/>
          <a:stretch/>
        </p:blipFill>
        <p:spPr>
          <a:xfrm>
            <a:off x="6953920" y="1741193"/>
            <a:ext cx="733186" cy="1140212"/>
          </a:xfrm>
          <a:prstGeom prst="rect">
            <a:avLst/>
          </a:prstGeom>
          <a:noFill/>
          <a:ln>
            <a:noFill/>
          </a:ln>
        </p:spPr>
      </p:pic>
    </p:spTree>
    <p:extLst>
      <p:ext uri="{BB962C8B-B14F-4D97-AF65-F5344CB8AC3E}">
        <p14:creationId xmlns:p14="http://schemas.microsoft.com/office/powerpoint/2010/main" val="20304454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65"/>
          <p:cNvSpPr txBox="1">
            <a:spLocks noGrp="1"/>
          </p:cNvSpPr>
          <p:nvPr>
            <p:ph type="ctrTitle"/>
          </p:nvPr>
        </p:nvSpPr>
        <p:spPr>
          <a:xfrm>
            <a:off x="838200" y="2937300"/>
            <a:ext cx="10109100" cy="2935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6800"/>
              <a:t>Questions</a:t>
            </a:r>
            <a:endParaRPr sz="4400">
              <a:solidFill>
                <a:schemeClr val="lt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67"/>
          <p:cNvSpPr txBox="1">
            <a:spLocks noGrp="1"/>
          </p:cNvSpPr>
          <p:nvPr>
            <p:ph type="title"/>
          </p:nvPr>
        </p:nvSpPr>
        <p:spPr>
          <a:xfrm>
            <a:off x="610699" y="2087851"/>
            <a:ext cx="3881700" cy="1009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sz="6000">
                <a:latin typeface="Impact"/>
                <a:ea typeface="Impact"/>
                <a:cs typeface="Impact"/>
                <a:sym typeface="Impact"/>
              </a:rPr>
              <a:t>Thank you!</a:t>
            </a:r>
            <a:endParaRPr sz="6000">
              <a:latin typeface="Impact"/>
              <a:ea typeface="Impact"/>
              <a:cs typeface="Impact"/>
              <a:sym typeface="Impact"/>
            </a:endParaRPr>
          </a:p>
        </p:txBody>
      </p:sp>
      <p:sp>
        <p:nvSpPr>
          <p:cNvPr id="644" name="Google Shape;644;p67"/>
          <p:cNvSpPr/>
          <p:nvPr/>
        </p:nvSpPr>
        <p:spPr>
          <a:xfrm>
            <a:off x="1645566" y="4450084"/>
            <a:ext cx="6096000" cy="1354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0" i="0" u="none" strike="noStrike" kern="0" cap="none" spc="0" normalizeH="0" baseline="0" noProof="0">
                <a:ln>
                  <a:noFill/>
                </a:ln>
                <a:solidFill>
                  <a:srgbClr val="0F0096"/>
                </a:solidFill>
                <a:effectLst/>
                <a:uLnTx/>
                <a:uFillTx/>
                <a:latin typeface="Verdana"/>
                <a:ea typeface="Verdana"/>
                <a:cs typeface="Verdana"/>
                <a:sym typeface="Verdana"/>
              </a:rPr>
              <a:t>Kalia Vaught</a:t>
            </a:r>
            <a:endParaRPr kumimoji="0" lang="fr-FR" sz="1400" b="0" i="0" u="none" strike="noStrike" kern="0" cap="none" spc="0" normalizeH="0" baseline="0" noProof="0">
              <a:ln>
                <a:noFill/>
              </a:ln>
              <a:solidFill>
                <a:srgbClr val="0F0096"/>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b="1">
                <a:solidFill>
                  <a:srgbClr val="0F0096"/>
                </a:solidFill>
                <a:latin typeface="Verdana" panose="020B0604030504040204" pitchFamily="34" charset="0"/>
                <a:ea typeface="Verdana" panose="020B0604030504040204" pitchFamily="34" charset="0"/>
                <a:sym typeface="Verdana"/>
              </a:rPr>
              <a:t>EV Program Coordinator</a:t>
            </a:r>
            <a:endParaRPr kumimoji="0" lang="fr-FR" b="0" i="0" u="none" strike="noStrike" kern="0" cap="none" spc="0" normalizeH="0" baseline="0" noProof="0">
              <a:ln>
                <a:noFill/>
              </a:ln>
              <a:solidFill>
                <a:srgbClr val="0F0096"/>
              </a:solidFill>
              <a:effectLst/>
              <a:uLnTx/>
              <a:uFillTx/>
              <a:latin typeface="Verdana" panose="020B0604030504040204" pitchFamily="34" charset="0"/>
              <a:ea typeface="Verdana" panose="020B060403050404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0" i="0" u="sng" strike="noStrike" kern="0" cap="none" spc="0" normalizeH="0" baseline="0" noProof="0">
                <a:ln>
                  <a:noFill/>
                </a:ln>
                <a:solidFill>
                  <a:srgbClr val="E941B5"/>
                </a:solidFill>
                <a:effectLst/>
                <a:uLnTx/>
                <a:uFillTx/>
                <a:latin typeface="Verdana"/>
                <a:ea typeface="Verdana"/>
                <a:cs typeface="Verdana"/>
                <a:sym typeface="Verdana"/>
                <a:hlinkClick r:id="rId3">
                  <a:extLst>
                    <a:ext uri="{A12FA001-AC4F-418D-AE19-62706E023703}">
                      <ahyp:hlinkClr xmlns:ahyp="http://schemas.microsoft.com/office/drawing/2018/hyperlinkcolor" val="tx"/>
                    </a:ext>
                  </a:extLst>
                </a:hlinkClick>
              </a:rPr>
              <a:t>Kalia.Vaught@ecoact.org</a:t>
            </a:r>
            <a:endParaRPr kumimoji="0" lang="en-US" sz="1800" b="0" i="0" u="none" strike="noStrike" kern="0" cap="none" spc="0" normalizeH="0" baseline="0" noProof="0">
              <a:ln>
                <a:noFill/>
              </a:ln>
              <a:solidFill>
                <a:schemeClr val="bg2"/>
              </a:solidFill>
              <a:effectLst/>
              <a:uLnTx/>
              <a:uFillTx/>
              <a:latin typeface="Verdana"/>
              <a:ea typeface="Verdana"/>
              <a:cs typeface="Verdana"/>
              <a:sym typeface="Verdana"/>
            </a:endParaRPr>
          </a:p>
        </p:txBody>
      </p:sp>
      <p:sp>
        <p:nvSpPr>
          <p:cNvPr id="4" name="TextBox 3">
            <a:extLst>
              <a:ext uri="{FF2B5EF4-FFF2-40B4-BE49-F238E27FC236}">
                <a16:creationId xmlns:a16="http://schemas.microsoft.com/office/drawing/2014/main" id="{D3728D24-6EED-4D95-9392-545504A67AEC}"/>
              </a:ext>
            </a:extLst>
          </p:cNvPr>
          <p:cNvSpPr txBox="1"/>
          <p:nvPr/>
        </p:nvSpPr>
        <p:spPr>
          <a:xfrm>
            <a:off x="610699" y="3176052"/>
            <a:ext cx="6120332"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a:solidFill>
                  <a:srgbClr val="0F0096"/>
                </a:solidFill>
                <a:latin typeface="Verdana"/>
                <a:ea typeface="Verdana"/>
                <a:cs typeface="Verdana"/>
                <a:sym typeface="Verdana"/>
              </a:rPr>
              <a:t>Danny Ordaz</a:t>
            </a:r>
            <a:endParaRPr kumimoji="0" lang="en-US" b="0" i="0" u="none" strike="noStrike" kern="0" cap="none" spc="0" normalizeH="0" baseline="0" noProof="0">
              <a:ln>
                <a:noFill/>
              </a:ln>
              <a:solidFill>
                <a:srgbClr val="0F0096"/>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F0096"/>
                </a:solidFill>
                <a:effectLst/>
                <a:uLnTx/>
                <a:uFillTx/>
                <a:latin typeface="Verdana"/>
                <a:ea typeface="Verdana"/>
                <a:cs typeface="Arial"/>
                <a:sym typeface="Verdana"/>
              </a:rPr>
              <a:t>EV Program </a:t>
            </a:r>
            <a:r>
              <a:rPr lang="en-US" b="1">
                <a:solidFill>
                  <a:srgbClr val="0F0096"/>
                </a:solidFill>
                <a:latin typeface="Verdana"/>
                <a:ea typeface="Verdana"/>
                <a:sym typeface="Verdana"/>
              </a:rPr>
              <a:t>Specialist</a:t>
            </a:r>
            <a:endParaRPr kumimoji="0" lang="en-US" sz="1100" b="0" i="0" u="none" strike="noStrike" kern="0" cap="none" spc="0" normalizeH="0" baseline="0" noProof="0">
              <a:ln>
                <a:noFill/>
              </a:ln>
              <a:solidFill>
                <a:srgbClr val="0F0096"/>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sng" strike="noStrike" kern="0" cap="none" spc="0" normalizeH="0" baseline="0" noProof="0">
                <a:ln>
                  <a:noFill/>
                </a:ln>
                <a:solidFill>
                  <a:schemeClr val="bg2"/>
                </a:solidFill>
                <a:effectLst/>
                <a:uLnTx/>
                <a:uFillTx/>
                <a:latin typeface="Verdana"/>
                <a:ea typeface="Verdana"/>
                <a:cs typeface="Verdana"/>
                <a:sym typeface="Verdana"/>
                <a:hlinkClick r:id="rId4">
                  <a:extLst>
                    <a:ext uri="{A12FA001-AC4F-418D-AE19-62706E023703}">
                      <ahyp:hlinkClr xmlns:ahyp="http://schemas.microsoft.com/office/drawing/2018/hyperlinkcolor" val="tx"/>
                    </a:ext>
                  </a:extLst>
                </a:hlinkClick>
              </a:rPr>
              <a:t>Danny.Ordaz@ecoact.org</a:t>
            </a:r>
            <a:endParaRPr kumimoji="0" lang="en-US" sz="1400" b="0" i="0" u="none" strike="noStrike" kern="0" cap="none" spc="0" normalizeH="0" baseline="0" noProof="0">
              <a:ln>
                <a:noFill/>
              </a:ln>
              <a:solidFill>
                <a:schemeClr val="bg2"/>
              </a:solidFill>
              <a:effectLst/>
              <a:uLnTx/>
              <a:uFillTx/>
              <a:latin typeface="Verdana"/>
              <a:ea typeface="Verdana"/>
              <a:cs typeface="Verdana"/>
              <a:sym typeface="Verdana"/>
            </a:endParaRPr>
          </a:p>
        </p:txBody>
      </p:sp>
    </p:spTree>
    <p:extLst>
      <p:ext uri="{BB962C8B-B14F-4D97-AF65-F5344CB8AC3E}">
        <p14:creationId xmlns:p14="http://schemas.microsoft.com/office/powerpoint/2010/main" val="14529358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68"/>
          <p:cNvSpPr txBox="1"/>
          <p:nvPr/>
        </p:nvSpPr>
        <p:spPr>
          <a:xfrm>
            <a:off x="2096425" y="1650450"/>
            <a:ext cx="95346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dk1"/>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Driving Clean Assistance Grant Program</a:t>
            </a:r>
            <a:r>
              <a:rPr lang="en-US" sz="1800">
                <a:solidFill>
                  <a:schemeClr val="dk1"/>
                </a:solidFill>
                <a:latin typeface="Verdana"/>
                <a:ea typeface="Verdana"/>
                <a:cs typeface="Verdana"/>
                <a:sym typeface="Verdana"/>
              </a:rPr>
              <a:t>. Must submit an application to program. Currently Available Only for Santa Cruz County Residents. </a:t>
            </a:r>
            <a:endParaRPr sz="1800">
              <a:solidFill>
                <a:schemeClr val="dk1"/>
              </a:solidFill>
              <a:latin typeface="Verdana"/>
              <a:ea typeface="Verdana"/>
              <a:cs typeface="Verdana"/>
              <a:sym typeface="Verdana"/>
            </a:endParaRPr>
          </a:p>
          <a:p>
            <a:pPr marL="0" marR="0" lvl="0" indent="0" algn="l" rtl="0">
              <a:spcBef>
                <a:spcPts val="0"/>
              </a:spcBef>
              <a:spcAft>
                <a:spcPts val="0"/>
              </a:spcAft>
              <a:buNone/>
            </a:pPr>
            <a:endParaRPr sz="1800">
              <a:solidFill>
                <a:schemeClr val="dk1"/>
              </a:solidFill>
              <a:latin typeface="Verdana"/>
              <a:ea typeface="Verdana"/>
              <a:cs typeface="Verdana"/>
              <a:sym typeface="Verdana"/>
            </a:endParaRPr>
          </a:p>
          <a:p>
            <a:pPr marL="0" marR="0" lvl="0" indent="0" algn="l" rtl="0">
              <a:spcBef>
                <a:spcPts val="0"/>
              </a:spcBef>
              <a:spcAft>
                <a:spcPts val="0"/>
              </a:spcAft>
              <a:buNone/>
            </a:pPr>
            <a:r>
              <a:rPr lang="en-US" sz="1800" u="sng">
                <a:solidFill>
                  <a:schemeClr val="dk1"/>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California Clean Fuel Reward</a:t>
            </a:r>
            <a:r>
              <a:rPr lang="en-US" sz="1800">
                <a:solidFill>
                  <a:schemeClr val="dk1"/>
                </a:solidFill>
                <a:latin typeface="Verdana"/>
                <a:ea typeface="Verdana"/>
                <a:cs typeface="Verdana"/>
                <a:sym typeface="Verdana"/>
              </a:rPr>
              <a:t> – Received during purchase at dealership.</a:t>
            </a:r>
            <a:endParaRPr sz="1800">
              <a:solidFill>
                <a:schemeClr val="dk1"/>
              </a:solidFill>
              <a:latin typeface="Verdana"/>
              <a:ea typeface="Verdana"/>
              <a:cs typeface="Verdana"/>
              <a:sym typeface="Verdana"/>
            </a:endParaRPr>
          </a:p>
        </p:txBody>
      </p:sp>
      <p:sp>
        <p:nvSpPr>
          <p:cNvPr id="650" name="Google Shape;650;p68"/>
          <p:cNvSpPr txBox="1">
            <a:spLocks noGrp="1"/>
          </p:cNvSpPr>
          <p:nvPr>
            <p:ph type="subTitle" idx="1"/>
          </p:nvPr>
        </p:nvSpPr>
        <p:spPr>
          <a:xfrm>
            <a:off x="1354800" y="1114350"/>
            <a:ext cx="6695700" cy="536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r>
              <a:rPr lang="en-US">
                <a:highlight>
                  <a:srgbClr val="FFFF00"/>
                </a:highlight>
              </a:rPr>
              <a:t>Incentives received </a:t>
            </a:r>
            <a:r>
              <a:rPr lang="en-US">
                <a:solidFill>
                  <a:schemeClr val="dk2"/>
                </a:solidFill>
                <a:highlight>
                  <a:srgbClr val="FFFF00"/>
                </a:highlight>
              </a:rPr>
              <a:t>BEFORE</a:t>
            </a:r>
            <a:r>
              <a:rPr lang="en-US">
                <a:highlight>
                  <a:srgbClr val="FFFF00"/>
                </a:highlight>
              </a:rPr>
              <a:t> EV is purchased</a:t>
            </a:r>
            <a:endParaRPr>
              <a:highlight>
                <a:srgbClr val="FFFF00"/>
              </a:highlight>
            </a:endParaRPr>
          </a:p>
        </p:txBody>
      </p:sp>
      <p:sp>
        <p:nvSpPr>
          <p:cNvPr id="651" name="Google Shape;651;p68"/>
          <p:cNvSpPr txBox="1">
            <a:spLocks noGrp="1"/>
          </p:cNvSpPr>
          <p:nvPr>
            <p:ph type="subTitle" idx="1"/>
          </p:nvPr>
        </p:nvSpPr>
        <p:spPr>
          <a:xfrm>
            <a:off x="1354800" y="3133275"/>
            <a:ext cx="6695700" cy="536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r>
              <a:rPr lang="en-US">
                <a:highlight>
                  <a:srgbClr val="FFFF00"/>
                </a:highlight>
              </a:rPr>
              <a:t>Incentives received </a:t>
            </a:r>
            <a:r>
              <a:rPr lang="en-US">
                <a:solidFill>
                  <a:schemeClr val="dk2"/>
                </a:solidFill>
                <a:highlight>
                  <a:srgbClr val="FFFF00"/>
                </a:highlight>
              </a:rPr>
              <a:t>AFTER</a:t>
            </a:r>
            <a:r>
              <a:rPr lang="en-US">
                <a:highlight>
                  <a:srgbClr val="FFFF00"/>
                </a:highlight>
              </a:rPr>
              <a:t> EV is purchased</a:t>
            </a:r>
            <a:endParaRPr>
              <a:highlight>
                <a:srgbClr val="FFFF00"/>
              </a:highlight>
            </a:endParaRPr>
          </a:p>
        </p:txBody>
      </p:sp>
      <p:sp>
        <p:nvSpPr>
          <p:cNvPr id="652" name="Google Shape;652;p68"/>
          <p:cNvSpPr txBox="1">
            <a:spLocks noGrp="1"/>
          </p:cNvSpPr>
          <p:nvPr>
            <p:ph type="title"/>
          </p:nvPr>
        </p:nvSpPr>
        <p:spPr>
          <a:xfrm>
            <a:off x="351100" y="341225"/>
            <a:ext cx="9508800" cy="1009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Verdana"/>
              <a:buNone/>
            </a:pPr>
            <a:r>
              <a:rPr lang="en-US" sz="3950"/>
              <a:t>Incentive Links</a:t>
            </a:r>
            <a:endParaRPr sz="3950"/>
          </a:p>
        </p:txBody>
      </p:sp>
      <p:sp>
        <p:nvSpPr>
          <p:cNvPr id="653" name="Google Shape;653;p68"/>
          <p:cNvSpPr txBox="1"/>
          <p:nvPr/>
        </p:nvSpPr>
        <p:spPr>
          <a:xfrm>
            <a:off x="2096425" y="3669375"/>
            <a:ext cx="9534600" cy="2586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dk1"/>
                </a:solidFill>
                <a:latin typeface="Verdana"/>
                <a:ea typeface="Verdana"/>
                <a:cs typeface="Verdana"/>
                <a:sym typeface="Verdana"/>
                <a:hlinkClick r:id="rId5">
                  <a:extLst>
                    <a:ext uri="{A12FA001-AC4F-418D-AE19-62706E023703}">
                      <ahyp:hlinkClr xmlns:ahyp="http://schemas.microsoft.com/office/drawing/2018/hyperlinkcolor" val="tx"/>
                    </a:ext>
                  </a:extLst>
                </a:hlinkClick>
              </a:rPr>
              <a:t>State - Clean Vehicle Rebate Project</a:t>
            </a:r>
            <a:endParaRPr sz="1800">
              <a:solidFill>
                <a:schemeClr val="dk1"/>
              </a:solidFill>
              <a:latin typeface="Verdana"/>
              <a:ea typeface="Verdana"/>
              <a:cs typeface="Verdana"/>
              <a:sym typeface="Verdana"/>
            </a:endParaRPr>
          </a:p>
          <a:p>
            <a:pPr marL="0" marR="0" lvl="0" indent="0" algn="l" rtl="0">
              <a:spcBef>
                <a:spcPts val="0"/>
              </a:spcBef>
              <a:spcAft>
                <a:spcPts val="0"/>
              </a:spcAft>
              <a:buNone/>
            </a:pPr>
            <a:endParaRPr sz="1800">
              <a:solidFill>
                <a:schemeClr val="dk1"/>
              </a:solidFill>
              <a:latin typeface="Verdana"/>
              <a:ea typeface="Verdana"/>
              <a:cs typeface="Verdana"/>
              <a:sym typeface="Verdana"/>
            </a:endParaRPr>
          </a:p>
          <a:p>
            <a:pPr marL="0" marR="0" lvl="0" indent="0" algn="l" rtl="0">
              <a:spcBef>
                <a:spcPts val="0"/>
              </a:spcBef>
              <a:spcAft>
                <a:spcPts val="0"/>
              </a:spcAft>
              <a:buNone/>
            </a:pPr>
            <a:r>
              <a:rPr lang="en-US" sz="1800" u="sng">
                <a:solidFill>
                  <a:schemeClr val="dk1"/>
                </a:solidFill>
                <a:latin typeface="Verdana"/>
                <a:ea typeface="Verdana"/>
                <a:cs typeface="Verdana"/>
                <a:sym typeface="Verdana"/>
                <a:hlinkClick r:id="rId6">
                  <a:extLst>
                    <a:ext uri="{A12FA001-AC4F-418D-AE19-62706E023703}">
                      <ahyp:hlinkClr xmlns:ahyp="http://schemas.microsoft.com/office/drawing/2018/hyperlinkcolor" val="tx"/>
                    </a:ext>
                  </a:extLst>
                </a:hlinkClick>
              </a:rPr>
              <a:t>Monterey Bay Air Resource District</a:t>
            </a:r>
            <a:endParaRPr sz="1800">
              <a:solidFill>
                <a:schemeClr val="dk1"/>
              </a:solidFill>
              <a:latin typeface="Verdana"/>
              <a:ea typeface="Verdana"/>
              <a:cs typeface="Verdana"/>
              <a:sym typeface="Verdana"/>
            </a:endParaRPr>
          </a:p>
          <a:p>
            <a:pPr marL="0" marR="0" lvl="0" indent="0" algn="l" rtl="0">
              <a:spcBef>
                <a:spcPts val="0"/>
              </a:spcBef>
              <a:spcAft>
                <a:spcPts val="0"/>
              </a:spcAft>
              <a:buNone/>
            </a:pPr>
            <a:endParaRPr sz="1800">
              <a:solidFill>
                <a:schemeClr val="dk1"/>
              </a:solidFill>
              <a:latin typeface="Verdana"/>
              <a:ea typeface="Verdana"/>
              <a:cs typeface="Verdana"/>
              <a:sym typeface="Verdana"/>
            </a:endParaRPr>
          </a:p>
          <a:p>
            <a:pPr marL="0" marR="0" lvl="0" indent="0" algn="l" rtl="0">
              <a:spcBef>
                <a:spcPts val="0"/>
              </a:spcBef>
              <a:spcAft>
                <a:spcPts val="0"/>
              </a:spcAft>
              <a:buNone/>
            </a:pPr>
            <a:r>
              <a:rPr lang="en-US" sz="1800" u="sng">
                <a:solidFill>
                  <a:schemeClr val="dk1"/>
                </a:solidFill>
                <a:latin typeface="Verdana"/>
                <a:ea typeface="Verdana"/>
                <a:cs typeface="Verdana"/>
                <a:sym typeface="Verdana"/>
                <a:hlinkClick r:id="rId7">
                  <a:extLst>
                    <a:ext uri="{A12FA001-AC4F-418D-AE19-62706E023703}">
                      <ahyp:hlinkClr xmlns:ahyp="http://schemas.microsoft.com/office/drawing/2018/hyperlinkcolor" val="tx"/>
                    </a:ext>
                  </a:extLst>
                </a:hlinkClick>
              </a:rPr>
              <a:t>Central Coast Community Energy (CCCE)</a:t>
            </a:r>
            <a:endParaRPr sz="1800">
              <a:solidFill>
                <a:schemeClr val="dk1"/>
              </a:solidFill>
              <a:latin typeface="Verdana"/>
              <a:ea typeface="Verdana"/>
              <a:cs typeface="Verdana"/>
              <a:sym typeface="Verdana"/>
            </a:endParaRPr>
          </a:p>
          <a:p>
            <a:pPr marL="0" marR="0" lvl="0" indent="0" algn="l" rtl="0">
              <a:spcBef>
                <a:spcPts val="0"/>
              </a:spcBef>
              <a:spcAft>
                <a:spcPts val="0"/>
              </a:spcAft>
              <a:buNone/>
            </a:pPr>
            <a:endParaRPr sz="1800">
              <a:solidFill>
                <a:schemeClr val="dk1"/>
              </a:solidFill>
              <a:latin typeface="Verdana"/>
              <a:ea typeface="Verdana"/>
              <a:cs typeface="Verdana"/>
              <a:sym typeface="Verdana"/>
            </a:endParaRPr>
          </a:p>
          <a:p>
            <a:pPr marL="0" marR="0" lvl="0" indent="0" algn="l" rtl="0">
              <a:spcBef>
                <a:spcPts val="0"/>
              </a:spcBef>
              <a:spcAft>
                <a:spcPts val="0"/>
              </a:spcAft>
              <a:buNone/>
            </a:pPr>
            <a:r>
              <a:rPr lang="en-US" sz="1800" u="sng">
                <a:solidFill>
                  <a:schemeClr val="dk1"/>
                </a:solidFill>
                <a:latin typeface="Verdana"/>
                <a:ea typeface="Verdana"/>
                <a:cs typeface="Verdana"/>
                <a:sym typeface="Verdana"/>
                <a:hlinkClick r:id="rId8">
                  <a:extLst>
                    <a:ext uri="{A12FA001-AC4F-418D-AE19-62706E023703}">
                      <ahyp:hlinkClr xmlns:ahyp="http://schemas.microsoft.com/office/drawing/2018/hyperlinkcolor" val="tx"/>
                    </a:ext>
                  </a:extLst>
                </a:hlinkClick>
              </a:rPr>
              <a:t>California Consumer Assistance Vehicle Retirement Program</a:t>
            </a:r>
            <a:endParaRPr sz="1800">
              <a:solidFill>
                <a:schemeClr val="dk1"/>
              </a:solidFill>
              <a:latin typeface="Verdana"/>
              <a:ea typeface="Verdana"/>
              <a:cs typeface="Verdana"/>
              <a:sym typeface="Verdana"/>
            </a:endParaRPr>
          </a:p>
          <a:p>
            <a:pPr marL="0" marR="0" lvl="0" indent="0" algn="l" rtl="0">
              <a:spcBef>
                <a:spcPts val="0"/>
              </a:spcBef>
              <a:spcAft>
                <a:spcPts val="0"/>
              </a:spcAft>
              <a:buNone/>
            </a:pPr>
            <a:endParaRPr sz="1800">
              <a:solidFill>
                <a:schemeClr val="dk1"/>
              </a:solidFill>
              <a:latin typeface="Verdana"/>
              <a:ea typeface="Verdana"/>
              <a:cs typeface="Verdana"/>
              <a:sym typeface="Verdana"/>
            </a:endParaRPr>
          </a:p>
          <a:p>
            <a:pPr marL="0" marR="0" lvl="0" indent="0" algn="l" rtl="0">
              <a:spcBef>
                <a:spcPts val="0"/>
              </a:spcBef>
              <a:spcAft>
                <a:spcPts val="0"/>
              </a:spcAft>
              <a:buNone/>
            </a:pPr>
            <a:r>
              <a:rPr lang="en-US" sz="1800" u="sng">
                <a:solidFill>
                  <a:schemeClr val="dk1"/>
                </a:solidFill>
                <a:latin typeface="Verdana"/>
                <a:ea typeface="Verdana"/>
                <a:cs typeface="Verdana"/>
                <a:sym typeface="Verdana"/>
                <a:hlinkClick r:id="rId9">
                  <a:extLst>
                    <a:ext uri="{A12FA001-AC4F-418D-AE19-62706E023703}">
                      <ahyp:hlinkClr xmlns:ahyp="http://schemas.microsoft.com/office/drawing/2018/hyperlinkcolor" val="tx"/>
                    </a:ext>
                  </a:extLst>
                </a:hlinkClick>
              </a:rPr>
              <a:t>Federal Tax Credit</a:t>
            </a:r>
            <a:endParaRPr sz="1800">
              <a:solidFill>
                <a:schemeClr val="dk1"/>
              </a:solidFill>
              <a:latin typeface="Verdana"/>
              <a:ea typeface="Verdana"/>
              <a:cs typeface="Verdana"/>
              <a:sym typeface="Verdana"/>
            </a:endParaRPr>
          </a:p>
        </p:txBody>
      </p:sp>
      <p:pic>
        <p:nvPicPr>
          <p:cNvPr id="654" name="Google Shape;654;p68"/>
          <p:cNvPicPr preferRelativeResize="0"/>
          <p:nvPr/>
        </p:nvPicPr>
        <p:blipFill rotWithShape="1">
          <a:blip r:embed="rId10">
            <a:alphaModFix/>
          </a:blip>
          <a:srcRect/>
          <a:stretch/>
        </p:blipFill>
        <p:spPr>
          <a:xfrm>
            <a:off x="1487644" y="1726644"/>
            <a:ext cx="339874" cy="339874"/>
          </a:xfrm>
          <a:prstGeom prst="rect">
            <a:avLst/>
          </a:prstGeom>
          <a:noFill/>
          <a:ln>
            <a:noFill/>
          </a:ln>
        </p:spPr>
      </p:pic>
      <p:pic>
        <p:nvPicPr>
          <p:cNvPr id="655" name="Google Shape;655;p68"/>
          <p:cNvPicPr preferRelativeResize="0"/>
          <p:nvPr/>
        </p:nvPicPr>
        <p:blipFill rotWithShape="1">
          <a:blip r:embed="rId10">
            <a:alphaModFix/>
          </a:blip>
          <a:srcRect/>
          <a:stretch/>
        </p:blipFill>
        <p:spPr>
          <a:xfrm>
            <a:off x="1487644" y="2509944"/>
            <a:ext cx="339874" cy="339874"/>
          </a:xfrm>
          <a:prstGeom prst="rect">
            <a:avLst/>
          </a:prstGeom>
          <a:noFill/>
          <a:ln>
            <a:noFill/>
          </a:ln>
        </p:spPr>
      </p:pic>
      <p:pic>
        <p:nvPicPr>
          <p:cNvPr id="656" name="Google Shape;656;p68"/>
          <p:cNvPicPr preferRelativeResize="0"/>
          <p:nvPr/>
        </p:nvPicPr>
        <p:blipFill rotWithShape="1">
          <a:blip r:embed="rId10">
            <a:alphaModFix/>
          </a:blip>
          <a:srcRect/>
          <a:stretch/>
        </p:blipFill>
        <p:spPr>
          <a:xfrm>
            <a:off x="1487644" y="3669369"/>
            <a:ext cx="339874" cy="339874"/>
          </a:xfrm>
          <a:prstGeom prst="rect">
            <a:avLst/>
          </a:prstGeom>
          <a:noFill/>
          <a:ln>
            <a:noFill/>
          </a:ln>
        </p:spPr>
      </p:pic>
      <p:pic>
        <p:nvPicPr>
          <p:cNvPr id="657" name="Google Shape;657;p68"/>
          <p:cNvPicPr preferRelativeResize="0"/>
          <p:nvPr/>
        </p:nvPicPr>
        <p:blipFill rotWithShape="1">
          <a:blip r:embed="rId10">
            <a:alphaModFix/>
          </a:blip>
          <a:srcRect/>
          <a:stretch/>
        </p:blipFill>
        <p:spPr>
          <a:xfrm>
            <a:off x="1487644" y="4222882"/>
            <a:ext cx="339874" cy="339874"/>
          </a:xfrm>
          <a:prstGeom prst="rect">
            <a:avLst/>
          </a:prstGeom>
          <a:noFill/>
          <a:ln>
            <a:noFill/>
          </a:ln>
        </p:spPr>
      </p:pic>
      <p:pic>
        <p:nvPicPr>
          <p:cNvPr id="658" name="Google Shape;658;p68"/>
          <p:cNvPicPr preferRelativeResize="0"/>
          <p:nvPr/>
        </p:nvPicPr>
        <p:blipFill rotWithShape="1">
          <a:blip r:embed="rId10">
            <a:alphaModFix/>
          </a:blip>
          <a:srcRect/>
          <a:stretch/>
        </p:blipFill>
        <p:spPr>
          <a:xfrm>
            <a:off x="1487644" y="4776394"/>
            <a:ext cx="339874" cy="339874"/>
          </a:xfrm>
          <a:prstGeom prst="rect">
            <a:avLst/>
          </a:prstGeom>
          <a:noFill/>
          <a:ln>
            <a:noFill/>
          </a:ln>
        </p:spPr>
      </p:pic>
      <p:pic>
        <p:nvPicPr>
          <p:cNvPr id="659" name="Google Shape;659;p68"/>
          <p:cNvPicPr preferRelativeResize="0"/>
          <p:nvPr/>
        </p:nvPicPr>
        <p:blipFill rotWithShape="1">
          <a:blip r:embed="rId10">
            <a:alphaModFix/>
          </a:blip>
          <a:srcRect/>
          <a:stretch/>
        </p:blipFill>
        <p:spPr>
          <a:xfrm>
            <a:off x="1487644" y="5329907"/>
            <a:ext cx="339874" cy="339874"/>
          </a:xfrm>
          <a:prstGeom prst="rect">
            <a:avLst/>
          </a:prstGeom>
          <a:noFill/>
          <a:ln>
            <a:noFill/>
          </a:ln>
        </p:spPr>
      </p:pic>
      <p:pic>
        <p:nvPicPr>
          <p:cNvPr id="660" name="Google Shape;660;p68"/>
          <p:cNvPicPr preferRelativeResize="0"/>
          <p:nvPr/>
        </p:nvPicPr>
        <p:blipFill rotWithShape="1">
          <a:blip r:embed="rId10">
            <a:alphaModFix/>
          </a:blip>
          <a:srcRect/>
          <a:stretch/>
        </p:blipFill>
        <p:spPr>
          <a:xfrm>
            <a:off x="1487644" y="5883419"/>
            <a:ext cx="339874" cy="33987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895575-6689-515A-3D37-485F4C34F5BF}"/>
              </a:ext>
            </a:extLst>
          </p:cNvPr>
          <p:cNvPicPr>
            <a:picLocks/>
          </p:cNvPicPr>
          <p:nvPr>
            <p:custDataLst>
              <p:tags r:id="rId2"/>
            </p:custDataLst>
          </p:nvPr>
        </p:nvPicPr>
        <p:blipFill>
          <a:blip r:embed="rId7"/>
          <a:stretch>
            <a:fillRect/>
          </a:stretch>
        </p:blipFill>
        <p:spPr>
          <a:xfrm>
            <a:off x="3201670" y="508000"/>
            <a:ext cx="1219200" cy="510126"/>
          </a:xfrm>
          <a:prstGeom prst="rect">
            <a:avLst/>
          </a:prstGeom>
        </p:spPr>
      </p:pic>
      <p:pic>
        <p:nvPicPr>
          <p:cNvPr id="5" name="Picture 4">
            <a:extLst>
              <a:ext uri="{FF2B5EF4-FFF2-40B4-BE49-F238E27FC236}">
                <a16:creationId xmlns:a16="http://schemas.microsoft.com/office/drawing/2014/main" id="{BF8097FE-EDB1-5FBF-9130-8072F9A72DD0}"/>
              </a:ext>
            </a:extLst>
          </p:cNvPr>
          <p:cNvPicPr>
            <a:picLocks/>
          </p:cNvPicPr>
          <p:nvPr>
            <p:custDataLst>
              <p:tags r:id="rId3"/>
            </p:custDataLst>
          </p:nvPr>
        </p:nvPicPr>
        <p:blipFill>
          <a:blip r:embed="rId8"/>
          <a:stretch>
            <a:fillRect/>
          </a:stretch>
        </p:blipFill>
        <p:spPr>
          <a:xfrm>
            <a:off x="508000" y="2209800"/>
            <a:ext cx="2438400" cy="2438400"/>
          </a:xfrm>
          <a:prstGeom prst="rect">
            <a:avLst/>
          </a:prstGeom>
        </p:spPr>
      </p:pic>
      <p:sp>
        <p:nvSpPr>
          <p:cNvPr id="6" name="Rectangle 5">
            <a:extLst>
              <a:ext uri="{FF2B5EF4-FFF2-40B4-BE49-F238E27FC236}">
                <a16:creationId xmlns:a16="http://schemas.microsoft.com/office/drawing/2014/main" id="{947F9868-62F1-D583-C7E7-3A2BA7A8729A}"/>
              </a:ext>
            </a:extLst>
          </p:cNvPr>
          <p:cNvSpPr/>
          <p:nvPr>
            <p:custDataLst>
              <p:tags r:id="rId4"/>
            </p:custDataLst>
          </p:nvPr>
        </p:nvSpPr>
        <p:spPr>
          <a:xfrm>
            <a:off x="3200400" y="2571750"/>
            <a:ext cx="8483600" cy="1714500"/>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rgbClr val="5B5B5B"/>
                </a:solidFill>
              </a:rPr>
              <a:t>Audience Q&amp;A Session</a:t>
            </a:r>
          </a:p>
        </p:txBody>
      </p:sp>
      <p:sp>
        <p:nvSpPr>
          <p:cNvPr id="7" name="Rectangle 6">
            <a:extLst>
              <a:ext uri="{FF2B5EF4-FFF2-40B4-BE49-F238E27FC236}">
                <a16:creationId xmlns:a16="http://schemas.microsoft.com/office/drawing/2014/main" id="{1068B07D-B321-1860-2563-84012D271489}"/>
              </a:ext>
            </a:extLst>
          </p:cNvPr>
          <p:cNvSpPr/>
          <p:nvPr>
            <p:custDataLst>
              <p:tags r:id="rId5"/>
            </p:custDataLst>
          </p:nvPr>
        </p:nvSpPr>
        <p:spPr>
          <a:xfrm>
            <a:off x="3200400" y="6096000"/>
            <a:ext cx="8737600" cy="5101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a:solidFill>
                  <a:srgbClr val="5B5B5B"/>
                </a:solidFill>
              </a:rPr>
              <a:t> Start presenting to display the audience questions on this slide.</a:t>
            </a:r>
          </a:p>
        </p:txBody>
      </p:sp>
    </p:spTree>
    <p:custDataLst>
      <p:tags r:id="rId1"/>
    </p:custDataLst>
    <p:extLst>
      <p:ext uri="{BB962C8B-B14F-4D97-AF65-F5344CB8AC3E}">
        <p14:creationId xmlns:p14="http://schemas.microsoft.com/office/powerpoint/2010/main" val="379407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1"/>
        <p:cNvGrpSpPr/>
        <p:nvPr/>
      </p:nvGrpSpPr>
      <p:grpSpPr>
        <a:xfrm>
          <a:off x="0" y="0"/>
          <a:ext cx="0" cy="0"/>
          <a:chOff x="0" y="0"/>
          <a:chExt cx="0" cy="0"/>
        </a:xfrm>
      </p:grpSpPr>
      <p:sp>
        <p:nvSpPr>
          <p:cNvPr id="252" name="Google Shape;252;p29"/>
          <p:cNvSpPr/>
          <p:nvPr/>
        </p:nvSpPr>
        <p:spPr>
          <a:xfrm>
            <a:off x="232012" y="163773"/>
            <a:ext cx="6104823" cy="649633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pic>
        <p:nvPicPr>
          <p:cNvPr id="253" name="Google Shape;253;p29" descr="A picture containing person, close&#10;&#10;Description automatically generated"/>
          <p:cNvPicPr preferRelativeResize="0"/>
          <p:nvPr/>
        </p:nvPicPr>
        <p:blipFill rotWithShape="1">
          <a:blip r:embed="rId4">
            <a:alphaModFix/>
          </a:blip>
          <a:srcRect l="10345" r="22988"/>
          <a:stretch/>
        </p:blipFill>
        <p:spPr>
          <a:xfrm>
            <a:off x="6502558" y="537325"/>
            <a:ext cx="3607327" cy="3607327"/>
          </a:xfrm>
          <a:prstGeom prst="ellipse">
            <a:avLst/>
          </a:prstGeom>
          <a:noFill/>
          <a:ln>
            <a:noFill/>
          </a:ln>
        </p:spPr>
      </p:pic>
      <p:sp>
        <p:nvSpPr>
          <p:cNvPr id="254" name="Google Shape;254;p29"/>
          <p:cNvSpPr/>
          <p:nvPr/>
        </p:nvSpPr>
        <p:spPr>
          <a:xfrm>
            <a:off x="6336835" y="363314"/>
            <a:ext cx="3607328" cy="3607328"/>
          </a:xfrm>
          <a:prstGeom prst="ellipse">
            <a:avLst/>
          </a:prstGeom>
          <a:noFill/>
          <a:ln w="381000" cap="flat" cmpd="sng">
            <a:solidFill>
              <a:schemeClr val="dk2">
                <a:alpha val="71764"/>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pic>
        <p:nvPicPr>
          <p:cNvPr id="255" name="Google Shape;255;p29" descr="A white car with a black background&#10;&#10;Description automatically generated with medium confidence"/>
          <p:cNvPicPr preferRelativeResize="0"/>
          <p:nvPr/>
        </p:nvPicPr>
        <p:blipFill rotWithShape="1">
          <a:blip r:embed="rId5">
            <a:alphaModFix/>
          </a:blip>
          <a:srcRect/>
          <a:stretch/>
        </p:blipFill>
        <p:spPr>
          <a:xfrm>
            <a:off x="4846112" y="3428999"/>
            <a:ext cx="4420444" cy="2541755"/>
          </a:xfrm>
          <a:prstGeom prst="rect">
            <a:avLst/>
          </a:prstGeom>
          <a:noFill/>
          <a:ln>
            <a:noFill/>
          </a:ln>
        </p:spPr>
      </p:pic>
      <p:sp>
        <p:nvSpPr>
          <p:cNvPr id="256" name="Google Shape;256;p29"/>
          <p:cNvSpPr txBox="1"/>
          <p:nvPr/>
        </p:nvSpPr>
        <p:spPr>
          <a:xfrm rot="5400000">
            <a:off x="7340978" y="1706847"/>
            <a:ext cx="6516654" cy="37856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0" b="0" i="0" u="none" strike="noStrike" cap="none">
                <a:solidFill>
                  <a:schemeClr val="lt2"/>
                </a:solidFill>
                <a:latin typeface="Impact"/>
                <a:ea typeface="Impact"/>
                <a:cs typeface="Impact"/>
                <a:sym typeface="Impact"/>
              </a:rPr>
              <a:t>POLL</a:t>
            </a:r>
            <a:endParaRPr/>
          </a:p>
        </p:txBody>
      </p:sp>
      <p:sp>
        <p:nvSpPr>
          <p:cNvPr id="257" name="Google Shape;257;p29"/>
          <p:cNvSpPr txBox="1"/>
          <p:nvPr/>
        </p:nvSpPr>
        <p:spPr>
          <a:xfrm>
            <a:off x="1886450" y="2996438"/>
            <a:ext cx="27657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Verdana"/>
                <a:ea typeface="Verdana"/>
                <a:cs typeface="Verdana"/>
                <a:sym typeface="Verdana"/>
              </a:rPr>
              <a:t>EV ASSOCIATION</a:t>
            </a:r>
            <a:endParaRPr/>
          </a:p>
        </p:txBody>
      </p:sp>
      <p:pic>
        <p:nvPicPr>
          <p:cNvPr id="258" name="Google Shape;258;p29"/>
          <p:cNvPicPr preferRelativeResize="0"/>
          <p:nvPr/>
        </p:nvPicPr>
        <p:blipFill rotWithShape="1">
          <a:blip r:embed="rId6">
            <a:alphaModFix/>
          </a:blip>
          <a:srcRect/>
          <a:stretch/>
        </p:blipFill>
        <p:spPr>
          <a:xfrm>
            <a:off x="3065997" y="2166978"/>
            <a:ext cx="406611" cy="632340"/>
          </a:xfrm>
          <a:prstGeom prst="rect">
            <a:avLst/>
          </a:prstGeom>
          <a:noFill/>
          <a:ln>
            <a:noFill/>
          </a:ln>
        </p:spPr>
      </p:pic>
    </p:spTree>
    <p:extLst>
      <p:ext uri="{BB962C8B-B14F-4D97-AF65-F5344CB8AC3E}">
        <p14:creationId xmlns:p14="http://schemas.microsoft.com/office/powerpoint/2010/main" val="819041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1"/>
        <p:cNvGrpSpPr/>
        <p:nvPr/>
      </p:nvGrpSpPr>
      <p:grpSpPr>
        <a:xfrm>
          <a:off x="0" y="0"/>
          <a:ext cx="0" cy="0"/>
          <a:chOff x="0" y="0"/>
          <a:chExt cx="0" cy="0"/>
        </a:xfrm>
      </p:grpSpPr>
      <p:sp>
        <p:nvSpPr>
          <p:cNvPr id="252" name="Google Shape;252;p29"/>
          <p:cNvSpPr/>
          <p:nvPr/>
        </p:nvSpPr>
        <p:spPr>
          <a:xfrm>
            <a:off x="232012" y="163773"/>
            <a:ext cx="6104823" cy="649633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pic>
        <p:nvPicPr>
          <p:cNvPr id="253" name="Google Shape;253;p29" descr="A picture containing person, close&#10;&#10;Description automatically generated"/>
          <p:cNvPicPr preferRelativeResize="0"/>
          <p:nvPr/>
        </p:nvPicPr>
        <p:blipFill rotWithShape="1">
          <a:blip r:embed="rId4">
            <a:alphaModFix/>
          </a:blip>
          <a:srcRect l="10345" r="22988"/>
          <a:stretch/>
        </p:blipFill>
        <p:spPr>
          <a:xfrm>
            <a:off x="6502558" y="537325"/>
            <a:ext cx="3607327" cy="3607327"/>
          </a:xfrm>
          <a:prstGeom prst="ellipse">
            <a:avLst/>
          </a:prstGeom>
          <a:noFill/>
          <a:ln>
            <a:noFill/>
          </a:ln>
        </p:spPr>
      </p:pic>
      <p:sp>
        <p:nvSpPr>
          <p:cNvPr id="254" name="Google Shape;254;p29"/>
          <p:cNvSpPr/>
          <p:nvPr/>
        </p:nvSpPr>
        <p:spPr>
          <a:xfrm>
            <a:off x="6336835" y="363314"/>
            <a:ext cx="3607328" cy="3607328"/>
          </a:xfrm>
          <a:prstGeom prst="ellipse">
            <a:avLst/>
          </a:prstGeom>
          <a:noFill/>
          <a:ln w="381000" cap="flat" cmpd="sng">
            <a:solidFill>
              <a:schemeClr val="dk2">
                <a:alpha val="71764"/>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pic>
        <p:nvPicPr>
          <p:cNvPr id="255" name="Google Shape;255;p29" descr="A white car with a black background&#10;&#10;Description automatically generated with medium confidence"/>
          <p:cNvPicPr preferRelativeResize="0"/>
          <p:nvPr/>
        </p:nvPicPr>
        <p:blipFill rotWithShape="1">
          <a:blip r:embed="rId5">
            <a:alphaModFix/>
          </a:blip>
          <a:srcRect/>
          <a:stretch/>
        </p:blipFill>
        <p:spPr>
          <a:xfrm>
            <a:off x="4846112" y="3428999"/>
            <a:ext cx="4420444" cy="2541755"/>
          </a:xfrm>
          <a:prstGeom prst="rect">
            <a:avLst/>
          </a:prstGeom>
          <a:noFill/>
          <a:ln>
            <a:noFill/>
          </a:ln>
        </p:spPr>
      </p:pic>
      <p:sp>
        <p:nvSpPr>
          <p:cNvPr id="256" name="Google Shape;256;p29"/>
          <p:cNvSpPr txBox="1"/>
          <p:nvPr/>
        </p:nvSpPr>
        <p:spPr>
          <a:xfrm rot="5400000">
            <a:off x="7340978" y="1706847"/>
            <a:ext cx="6516654" cy="37856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0" b="0" i="0" u="none" strike="noStrike" cap="none">
                <a:solidFill>
                  <a:schemeClr val="lt2"/>
                </a:solidFill>
                <a:latin typeface="Impact"/>
                <a:ea typeface="Impact"/>
                <a:cs typeface="Impact"/>
                <a:sym typeface="Impact"/>
              </a:rPr>
              <a:t>POLL</a:t>
            </a:r>
            <a:endParaRPr/>
          </a:p>
        </p:txBody>
      </p:sp>
      <p:sp>
        <p:nvSpPr>
          <p:cNvPr id="257" name="Google Shape;257;p29"/>
          <p:cNvSpPr txBox="1"/>
          <p:nvPr/>
        </p:nvSpPr>
        <p:spPr>
          <a:xfrm>
            <a:off x="1886450" y="2996438"/>
            <a:ext cx="27657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Verdana"/>
                <a:ea typeface="Verdana"/>
                <a:cs typeface="Verdana"/>
                <a:sym typeface="Verdana"/>
              </a:rPr>
              <a:t>Range</a:t>
            </a:r>
            <a:endParaRPr/>
          </a:p>
        </p:txBody>
      </p:sp>
      <p:pic>
        <p:nvPicPr>
          <p:cNvPr id="258" name="Google Shape;258;p29"/>
          <p:cNvPicPr preferRelativeResize="0"/>
          <p:nvPr/>
        </p:nvPicPr>
        <p:blipFill rotWithShape="1">
          <a:blip r:embed="rId6">
            <a:alphaModFix/>
          </a:blip>
          <a:srcRect/>
          <a:stretch/>
        </p:blipFill>
        <p:spPr>
          <a:xfrm>
            <a:off x="3065997" y="2166978"/>
            <a:ext cx="406611" cy="63234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39"/>
          <p:cNvSpPr txBox="1">
            <a:spLocks noGrp="1"/>
          </p:cNvSpPr>
          <p:nvPr>
            <p:ph type="title"/>
          </p:nvPr>
        </p:nvSpPr>
        <p:spPr>
          <a:xfrm>
            <a:off x="340579" y="212917"/>
            <a:ext cx="5257800" cy="1009651"/>
          </a:xfrm>
          <a:prstGeom prst="rect">
            <a:avLst/>
          </a:prstGeom>
        </p:spPr>
        <p:txBody>
          <a:bodyPr spcFirstLastPara="1" wrap="square" lIns="91425" tIns="45700" rIns="91425" bIns="45700" anchor="t" anchorCtr="0">
            <a:normAutofit fontScale="90000"/>
          </a:bodyPr>
          <a:lstStyle/>
          <a:p>
            <a:pPr marL="0" lvl="0" indent="0" algn="l" rtl="0">
              <a:spcBef>
                <a:spcPts val="0"/>
              </a:spcBef>
              <a:spcAft>
                <a:spcPts val="0"/>
              </a:spcAft>
              <a:buNone/>
            </a:pPr>
            <a:r>
              <a:rPr lang="en-US"/>
              <a:t>On the Rise: </a:t>
            </a:r>
            <a:endParaRPr/>
          </a:p>
          <a:p>
            <a:pPr marL="0" lvl="0" indent="0" algn="l" rtl="0">
              <a:spcBef>
                <a:spcPts val="0"/>
              </a:spcBef>
              <a:spcAft>
                <a:spcPts val="0"/>
              </a:spcAft>
              <a:buNone/>
            </a:pPr>
            <a:r>
              <a:rPr lang="en-US" sz="2650"/>
              <a:t>The Range of EVs from 2011 to 2023</a:t>
            </a:r>
            <a:endParaRPr sz="2650"/>
          </a:p>
        </p:txBody>
      </p:sp>
      <p:pic>
        <p:nvPicPr>
          <p:cNvPr id="347" name="Google Shape;347;p39"/>
          <p:cNvPicPr preferRelativeResize="0"/>
          <p:nvPr/>
        </p:nvPicPr>
        <p:blipFill rotWithShape="1">
          <a:blip r:embed="rId4">
            <a:alphaModFix/>
          </a:blip>
          <a:srcRect/>
          <a:stretch/>
        </p:blipFill>
        <p:spPr>
          <a:xfrm>
            <a:off x="727325" y="3052851"/>
            <a:ext cx="708053" cy="304541"/>
          </a:xfrm>
          <a:prstGeom prst="rect">
            <a:avLst/>
          </a:prstGeom>
          <a:noFill/>
          <a:ln>
            <a:noFill/>
          </a:ln>
        </p:spPr>
      </p:pic>
      <p:pic>
        <p:nvPicPr>
          <p:cNvPr id="348" name="Google Shape;348;p39"/>
          <p:cNvPicPr preferRelativeResize="0"/>
          <p:nvPr/>
        </p:nvPicPr>
        <p:blipFill rotWithShape="1">
          <a:blip r:embed="rId5">
            <a:alphaModFix/>
          </a:blip>
          <a:srcRect/>
          <a:stretch/>
        </p:blipFill>
        <p:spPr>
          <a:xfrm flipH="1">
            <a:off x="727325" y="2332827"/>
            <a:ext cx="883164" cy="350223"/>
          </a:xfrm>
          <a:prstGeom prst="rect">
            <a:avLst/>
          </a:prstGeom>
          <a:noFill/>
          <a:ln>
            <a:noFill/>
          </a:ln>
        </p:spPr>
      </p:pic>
      <p:sp>
        <p:nvSpPr>
          <p:cNvPr id="350" name="Google Shape;350;p39"/>
          <p:cNvSpPr txBox="1"/>
          <p:nvPr/>
        </p:nvSpPr>
        <p:spPr>
          <a:xfrm>
            <a:off x="399947" y="3896026"/>
            <a:ext cx="37809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Verdana"/>
                <a:ea typeface="Verdana"/>
                <a:cs typeface="Verdana"/>
                <a:sym typeface="Verdana"/>
              </a:rPr>
              <a:t>Expect to see more affordable models at lower ranges and the luxury brands to be closer to 400! </a:t>
            </a:r>
            <a:endParaRPr sz="1800">
              <a:solidFill>
                <a:schemeClr val="dk1"/>
              </a:solidFill>
              <a:latin typeface="Verdana"/>
              <a:ea typeface="Verdana"/>
              <a:cs typeface="Verdana"/>
              <a:sym typeface="Verdana"/>
            </a:endParaRPr>
          </a:p>
        </p:txBody>
      </p:sp>
      <p:sp>
        <p:nvSpPr>
          <p:cNvPr id="351" name="Google Shape;351;p39"/>
          <p:cNvSpPr txBox="1"/>
          <p:nvPr/>
        </p:nvSpPr>
        <p:spPr>
          <a:xfrm>
            <a:off x="574925" y="1811113"/>
            <a:ext cx="3587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Verdana"/>
                <a:ea typeface="Verdana"/>
                <a:cs typeface="Verdana"/>
                <a:sym typeface="Verdana"/>
              </a:rPr>
              <a:t>Range depends on: </a:t>
            </a:r>
            <a:endParaRPr sz="1800">
              <a:solidFill>
                <a:schemeClr val="dk1"/>
              </a:solidFill>
              <a:latin typeface="Verdana"/>
              <a:ea typeface="Verdana"/>
              <a:cs typeface="Verdana"/>
              <a:sym typeface="Verdana"/>
            </a:endParaRPr>
          </a:p>
        </p:txBody>
      </p:sp>
      <p:sp>
        <p:nvSpPr>
          <p:cNvPr id="352" name="Google Shape;352;p39"/>
          <p:cNvSpPr txBox="1"/>
          <p:nvPr/>
        </p:nvSpPr>
        <p:spPr>
          <a:xfrm>
            <a:off x="1217713" y="2327050"/>
            <a:ext cx="2136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Verdana"/>
                <a:ea typeface="Verdana"/>
                <a:cs typeface="Verdana"/>
                <a:sym typeface="Verdana"/>
              </a:rPr>
              <a:t>make </a:t>
            </a:r>
            <a:endParaRPr sz="1800" b="1">
              <a:solidFill>
                <a:schemeClr val="dk1"/>
              </a:solidFill>
              <a:latin typeface="Verdana"/>
              <a:ea typeface="Verdana"/>
              <a:cs typeface="Verdana"/>
              <a:sym typeface="Verdana"/>
            </a:endParaRPr>
          </a:p>
        </p:txBody>
      </p:sp>
      <p:sp>
        <p:nvSpPr>
          <p:cNvPr id="353" name="Google Shape;353;p39"/>
          <p:cNvSpPr txBox="1"/>
          <p:nvPr/>
        </p:nvSpPr>
        <p:spPr>
          <a:xfrm>
            <a:off x="1217713" y="3111538"/>
            <a:ext cx="2136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Verdana"/>
                <a:ea typeface="Verdana"/>
                <a:cs typeface="Verdana"/>
                <a:sym typeface="Verdana"/>
              </a:rPr>
              <a:t>model</a:t>
            </a:r>
            <a:endParaRPr sz="1800" b="1">
              <a:solidFill>
                <a:schemeClr val="dk1"/>
              </a:solidFill>
              <a:latin typeface="Verdana"/>
              <a:ea typeface="Verdana"/>
              <a:cs typeface="Verdana"/>
              <a:sym typeface="Verdana"/>
            </a:endParaRPr>
          </a:p>
        </p:txBody>
      </p:sp>
      <p:sp>
        <p:nvSpPr>
          <p:cNvPr id="355" name="Google Shape;355;p39"/>
          <p:cNvSpPr txBox="1"/>
          <p:nvPr/>
        </p:nvSpPr>
        <p:spPr>
          <a:xfrm>
            <a:off x="8901901" y="5577539"/>
            <a:ext cx="6778200" cy="3231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b="1" i="1">
                <a:solidFill>
                  <a:schemeClr val="dk1"/>
                </a:solidFill>
                <a:latin typeface="Verdana"/>
                <a:ea typeface="Verdana"/>
                <a:cs typeface="Verdana"/>
                <a:sym typeface="Verdana"/>
              </a:rPr>
              <a:t>Source: US Department of Energy </a:t>
            </a:r>
            <a:endParaRPr sz="900" b="1" i="1">
              <a:solidFill>
                <a:schemeClr val="dk1"/>
              </a:solidFill>
              <a:latin typeface="Verdana"/>
              <a:ea typeface="Verdana"/>
              <a:cs typeface="Verdana"/>
              <a:sym typeface="Verdana"/>
            </a:endParaRPr>
          </a:p>
        </p:txBody>
      </p:sp>
      <p:pic>
        <p:nvPicPr>
          <p:cNvPr id="2" name="Picture 2" descr="FOTW #1323, January 1, 2024: Top Range for Model Year 2023 EVs was 516  Miles on a Single Charge | Department of Energy">
            <a:extLst>
              <a:ext uri="{FF2B5EF4-FFF2-40B4-BE49-F238E27FC236}">
                <a16:creationId xmlns:a16="http://schemas.microsoft.com/office/drawing/2014/main" id="{4FABE794-6676-B0B8-1BC9-DA60AF17C5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2713" y="1334413"/>
            <a:ext cx="6494271" cy="4292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214774"/>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36"/>
          <p:cNvSpPr txBox="1">
            <a:spLocks noGrp="1"/>
          </p:cNvSpPr>
          <p:nvPr>
            <p:ph type="ctrTitle"/>
          </p:nvPr>
        </p:nvSpPr>
        <p:spPr>
          <a:xfrm>
            <a:off x="838200" y="1652525"/>
            <a:ext cx="10109100" cy="4220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4400">
                <a:solidFill>
                  <a:schemeClr val="lt1"/>
                </a:solidFill>
              </a:rPr>
              <a:t>WHICH EV IS RIGHT FOR ME? </a:t>
            </a:r>
            <a:endParaRPr sz="4400">
              <a:solidFill>
                <a:schemeClr val="lt1"/>
              </a:solidFill>
            </a:endParaRPr>
          </a:p>
          <a:p>
            <a:pPr marL="0" lvl="0" indent="0" algn="l" rtl="0">
              <a:spcBef>
                <a:spcPts val="0"/>
              </a:spcBef>
              <a:spcAft>
                <a:spcPts val="0"/>
              </a:spcAft>
              <a:buNone/>
            </a:pPr>
            <a:r>
              <a:rPr lang="en-US" sz="6800"/>
              <a:t>Overview of Battery Electric and Plug-in Hybrids</a:t>
            </a:r>
            <a:endParaRPr sz="6800"/>
          </a:p>
          <a:p>
            <a:pPr marL="0" lvl="0" indent="0" algn="l" rtl="0">
              <a:spcBef>
                <a:spcPts val="0"/>
              </a:spcBef>
              <a:spcAft>
                <a:spcPts val="0"/>
              </a:spcAft>
              <a:buNone/>
            </a:pPr>
            <a:endParaRPr sz="4400">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40"/>
          <p:cNvSpPr txBox="1">
            <a:spLocks noGrp="1"/>
          </p:cNvSpPr>
          <p:nvPr>
            <p:ph type="title" idx="4294967295"/>
          </p:nvPr>
        </p:nvSpPr>
        <p:spPr>
          <a:xfrm>
            <a:off x="1480200" y="426250"/>
            <a:ext cx="9231600" cy="10098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r>
              <a:rPr lang="en-US">
                <a:latin typeface="Impact" panose="020B0806030902050204" pitchFamily="34" charset="0"/>
              </a:rPr>
              <a:t>Types of Electric Vehicles </a:t>
            </a:r>
            <a:endParaRPr>
              <a:latin typeface="Impact" panose="020B0806030902050204" pitchFamily="34" charset="0"/>
            </a:endParaRPr>
          </a:p>
          <a:p>
            <a:pPr marL="0" lvl="0" indent="0" algn="ctr" rtl="0">
              <a:spcBef>
                <a:spcPts val="0"/>
              </a:spcBef>
              <a:spcAft>
                <a:spcPts val="0"/>
              </a:spcAft>
              <a:buNone/>
            </a:pPr>
            <a:endParaRPr sz="2650"/>
          </a:p>
        </p:txBody>
      </p:sp>
      <p:graphicFrame>
        <p:nvGraphicFramePr>
          <p:cNvPr id="361" name="Google Shape;361;p40"/>
          <p:cNvGraphicFramePr/>
          <p:nvPr>
            <p:extLst>
              <p:ext uri="{D42A27DB-BD31-4B8C-83A1-F6EECF244321}">
                <p14:modId xmlns:p14="http://schemas.microsoft.com/office/powerpoint/2010/main" val="170577589"/>
              </p:ext>
            </p:extLst>
          </p:nvPr>
        </p:nvGraphicFramePr>
        <p:xfrm>
          <a:off x="1297921" y="1357796"/>
          <a:ext cx="9773325" cy="4919925"/>
        </p:xfrm>
        <a:graphic>
          <a:graphicData uri="http://schemas.openxmlformats.org/drawingml/2006/table">
            <a:tbl>
              <a:tblPr firstRow="1" bandRow="1">
                <a:noFill/>
                <a:tableStyleId>{0DDC76C0-2040-4A08-8DD7-386F706ADB55}</a:tableStyleId>
              </a:tblPr>
              <a:tblGrid>
                <a:gridCol w="3257775">
                  <a:extLst>
                    <a:ext uri="{9D8B030D-6E8A-4147-A177-3AD203B41FA5}">
                      <a16:colId xmlns:a16="http://schemas.microsoft.com/office/drawing/2014/main" val="20000"/>
                    </a:ext>
                  </a:extLst>
                </a:gridCol>
                <a:gridCol w="3257775">
                  <a:extLst>
                    <a:ext uri="{9D8B030D-6E8A-4147-A177-3AD203B41FA5}">
                      <a16:colId xmlns:a16="http://schemas.microsoft.com/office/drawing/2014/main" val="20001"/>
                    </a:ext>
                  </a:extLst>
                </a:gridCol>
                <a:gridCol w="3257775">
                  <a:extLst>
                    <a:ext uri="{9D8B030D-6E8A-4147-A177-3AD203B41FA5}">
                      <a16:colId xmlns:a16="http://schemas.microsoft.com/office/drawing/2014/main" val="20002"/>
                    </a:ext>
                  </a:extLst>
                </a:gridCol>
              </a:tblGrid>
              <a:tr h="623300">
                <a:tc>
                  <a:txBody>
                    <a:bodyPr/>
                    <a:lstStyle/>
                    <a:p>
                      <a:pPr marL="0" lvl="0" indent="0" algn="l" rtl="0">
                        <a:spcBef>
                          <a:spcPts val="0"/>
                        </a:spcBef>
                        <a:spcAft>
                          <a:spcPts val="0"/>
                        </a:spcAft>
                        <a:buNone/>
                      </a:pPr>
                      <a:r>
                        <a:rPr lang="en-US" sz="1800">
                          <a:solidFill>
                            <a:schemeClr val="dk1"/>
                          </a:solidFill>
                          <a:latin typeface="Courier"/>
                          <a:ea typeface="Courier"/>
                          <a:cs typeface="Courier"/>
                          <a:sym typeface="Courier"/>
                        </a:rPr>
                        <a:t>Hybrid</a:t>
                      </a:r>
                      <a:endParaRPr sz="1800">
                        <a:solidFill>
                          <a:schemeClr val="dk1"/>
                        </a:solidFill>
                        <a:latin typeface="Courier"/>
                        <a:ea typeface="Courier"/>
                        <a:cs typeface="Courier"/>
                        <a:sym typeface="Courier"/>
                      </a:endParaRPr>
                    </a:p>
                    <a:p>
                      <a:pPr marL="0" lvl="0" indent="0" algn="l" rtl="0">
                        <a:spcBef>
                          <a:spcPts val="0"/>
                        </a:spcBef>
                        <a:spcAft>
                          <a:spcPts val="0"/>
                        </a:spcAft>
                        <a:buNone/>
                      </a:pPr>
                      <a:r>
                        <a:rPr lang="en-US" sz="1200" b="0">
                          <a:solidFill>
                            <a:schemeClr val="dk1"/>
                          </a:solidFill>
                          <a:latin typeface="Verdana"/>
                          <a:ea typeface="Verdana"/>
                          <a:cs typeface="Verdana"/>
                          <a:sym typeface="Verdana"/>
                        </a:rPr>
                        <a:t>No Plug</a:t>
                      </a:r>
                      <a:endParaRPr sz="1200" b="0">
                        <a:solidFill>
                          <a:schemeClr val="dk1"/>
                        </a:solidFill>
                        <a:latin typeface="Verdana"/>
                        <a:ea typeface="Verdana"/>
                        <a:cs typeface="Verdana"/>
                        <a:sym typeface="Verdana"/>
                      </a:endParaRPr>
                    </a:p>
                  </a:txBody>
                  <a:tcPr marL="121925" marR="121925" marT="60950" marB="60950" anchor="ctr">
                    <a:lnL w="9525" cap="flat" cmpd="sng">
                      <a:solidFill>
                        <a:srgbClr val="000000">
                          <a:alpha val="0"/>
                        </a:srgbClr>
                      </a:solidFill>
                      <a:prstDash val="solid"/>
                      <a:round/>
                      <a:headEnd type="none" w="sm" len="sm"/>
                      <a:tailEnd type="none" w="sm" len="sm"/>
                    </a:lnL>
                    <a:lnT w="9525" cap="flat" cmpd="sng">
                      <a:solidFill>
                        <a:srgbClr val="000000">
                          <a:alpha val="0"/>
                        </a:srgbClr>
                      </a:solidFill>
                      <a:prstDash val="solid"/>
                      <a:round/>
                      <a:headEnd type="none" w="sm" len="sm"/>
                      <a:tailEnd type="none" w="sm" len="sm"/>
                    </a:lnT>
                  </a:tcPr>
                </a:tc>
                <a:tc>
                  <a:txBody>
                    <a:bodyPr/>
                    <a:lstStyle/>
                    <a:p>
                      <a:pPr marL="0" lvl="0" indent="0" algn="l">
                        <a:spcBef>
                          <a:spcPts val="0"/>
                        </a:spcBef>
                        <a:spcAft>
                          <a:spcPts val="0"/>
                        </a:spcAft>
                        <a:buNone/>
                      </a:pPr>
                      <a:r>
                        <a:rPr lang="en-US" sz="1800" b="1" i="0" u="none" strike="noStrike" noProof="0">
                          <a:solidFill>
                            <a:schemeClr val="dk1"/>
                          </a:solidFill>
                          <a:latin typeface="Courier"/>
                        </a:rPr>
                        <a:t>Plug-in Hybrid (PHEV)</a:t>
                      </a:r>
                      <a:endParaRPr>
                        <a:sym typeface="Courier"/>
                      </a:endParaRPr>
                    </a:p>
                    <a:p>
                      <a:pPr marL="0" lvl="0" indent="0" algn="l" rtl="0">
                        <a:spcBef>
                          <a:spcPts val="0"/>
                        </a:spcBef>
                        <a:spcAft>
                          <a:spcPts val="0"/>
                        </a:spcAft>
                        <a:buNone/>
                      </a:pPr>
                      <a:r>
                        <a:rPr lang="en-US" sz="1200" b="0">
                          <a:solidFill>
                            <a:schemeClr val="dk1"/>
                          </a:solidFill>
                          <a:latin typeface="Verdana"/>
                          <a:ea typeface="Verdana"/>
                          <a:cs typeface="Verdana"/>
                          <a:sym typeface="Verdana"/>
                        </a:rPr>
                        <a:t>Refuel it and Plug it in</a:t>
                      </a:r>
                      <a:endParaRPr/>
                    </a:p>
                  </a:txBody>
                  <a:tcPr marL="121925" marR="121925" marT="60950" marB="60950" anchor="ctr">
                    <a:lnT w="9525" cap="flat" cmpd="sng">
                      <a:solidFill>
                        <a:srgbClr val="000000">
                          <a:alpha val="0"/>
                        </a:srgbClr>
                      </a:solidFill>
                      <a:prstDash val="solid"/>
                      <a:round/>
                      <a:headEnd type="none" w="sm" len="sm"/>
                      <a:tailEnd type="none" w="sm" len="sm"/>
                    </a:lnT>
                  </a:tcPr>
                </a:tc>
                <a:tc>
                  <a:txBody>
                    <a:bodyPr/>
                    <a:lstStyle/>
                    <a:p>
                      <a:pPr marL="0" lvl="0" indent="0" algn="l" rtl="0">
                        <a:spcBef>
                          <a:spcPts val="0"/>
                        </a:spcBef>
                        <a:spcAft>
                          <a:spcPts val="0"/>
                        </a:spcAft>
                        <a:buNone/>
                      </a:pPr>
                      <a:r>
                        <a:rPr lang="en-US" sz="1800">
                          <a:solidFill>
                            <a:schemeClr val="dk1"/>
                          </a:solidFill>
                          <a:latin typeface="Courier"/>
                          <a:ea typeface="Courier"/>
                          <a:cs typeface="Courier"/>
                          <a:sym typeface="Courier"/>
                        </a:rPr>
                        <a:t>100% Electric (BEV)</a:t>
                      </a:r>
                      <a:endParaRPr sz="1800">
                        <a:solidFill>
                          <a:schemeClr val="dk1"/>
                        </a:solidFill>
                        <a:latin typeface="Courier"/>
                        <a:ea typeface="Courier"/>
                        <a:cs typeface="Courier"/>
                        <a:sym typeface="Courier"/>
                      </a:endParaRPr>
                    </a:p>
                    <a:p>
                      <a:pPr marL="0" lvl="0" indent="0" algn="l" rtl="0">
                        <a:spcBef>
                          <a:spcPts val="0"/>
                        </a:spcBef>
                        <a:spcAft>
                          <a:spcPts val="0"/>
                        </a:spcAft>
                        <a:buNone/>
                      </a:pPr>
                      <a:r>
                        <a:rPr lang="en-US" sz="1200" b="0">
                          <a:solidFill>
                            <a:schemeClr val="dk1"/>
                          </a:solidFill>
                          <a:latin typeface="Verdana"/>
                          <a:ea typeface="Verdana"/>
                          <a:cs typeface="Verdana"/>
                          <a:sym typeface="Verdana"/>
                        </a:rPr>
                        <a:t>Zero Emissions</a:t>
                      </a:r>
                      <a:endParaRPr sz="1600">
                        <a:solidFill>
                          <a:schemeClr val="dk1"/>
                        </a:solidFill>
                        <a:latin typeface="Courier"/>
                        <a:ea typeface="Courier"/>
                        <a:cs typeface="Courier"/>
                        <a:sym typeface="Courier"/>
                      </a:endParaRPr>
                    </a:p>
                  </a:txBody>
                  <a:tcPr marL="121925" marR="121925" marT="60950" marB="60950" anchor="ctr">
                    <a:lnT w="9525" cap="flat" cmpd="sng">
                      <a:solidFill>
                        <a:srgbClr val="000000">
                          <a:alpha val="0"/>
                        </a:srgbClr>
                      </a:solidFill>
                      <a:prstDash val="solid"/>
                      <a:round/>
                      <a:headEnd type="none" w="sm" len="sm"/>
                      <a:tailEnd type="none" w="sm" len="sm"/>
                    </a:lnT>
                  </a:tcPr>
                </a:tc>
                <a:extLst>
                  <a:ext uri="{0D108BD9-81ED-4DB2-BD59-A6C34878D82A}">
                    <a16:rowId xmlns:a16="http://schemas.microsoft.com/office/drawing/2014/main" val="10000"/>
                  </a:ext>
                </a:extLst>
              </a:tr>
              <a:tr h="1837250">
                <a:tc>
                  <a:txBody>
                    <a:bodyPr/>
                    <a:lstStyle/>
                    <a:p>
                      <a:pPr marL="0" lvl="0" indent="0" algn="l" rtl="0">
                        <a:spcBef>
                          <a:spcPts val="0"/>
                        </a:spcBef>
                        <a:spcAft>
                          <a:spcPts val="0"/>
                        </a:spcAft>
                        <a:buNone/>
                      </a:pPr>
                      <a:endParaRPr sz="1800" b="1">
                        <a:latin typeface="Courier"/>
                        <a:ea typeface="Courier"/>
                        <a:cs typeface="Courier"/>
                        <a:sym typeface="Courier"/>
                      </a:endParaRPr>
                    </a:p>
                    <a:p>
                      <a:pPr marL="0" lvl="0" indent="0" algn="l" rtl="0">
                        <a:spcBef>
                          <a:spcPts val="0"/>
                        </a:spcBef>
                        <a:spcAft>
                          <a:spcPts val="0"/>
                        </a:spcAft>
                        <a:buNone/>
                      </a:pPr>
                      <a:endParaRPr sz="1800" b="1">
                        <a:latin typeface="Courier"/>
                        <a:ea typeface="Courier"/>
                        <a:cs typeface="Courier"/>
                        <a:sym typeface="Courier"/>
                      </a:endParaRPr>
                    </a:p>
                  </a:txBody>
                  <a:tcPr marL="121925" marR="121925" marT="60950" marB="60950" anchor="b">
                    <a:lnL w="9525" cap="flat" cmpd="sng">
                      <a:solidFill>
                        <a:srgbClr val="000000">
                          <a:alpha val="0"/>
                        </a:srgbClr>
                      </a:solidFill>
                      <a:prstDash val="solid"/>
                      <a:round/>
                      <a:headEnd type="none" w="sm" len="sm"/>
                      <a:tailEnd type="none" w="sm" len="sm"/>
                    </a:lnL>
                    <a:lnB w="12700" cap="flat" cmpd="sng">
                      <a:solidFill>
                        <a:schemeClr val="accent1">
                          <a:alpha val="0"/>
                        </a:schemeClr>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a:p>
                  </a:txBody>
                  <a:tcPr marL="121925" marR="121925" marT="60950" marB="60950" anchor="b">
                    <a:lnB w="12700" cap="flat" cmpd="sng">
                      <a:solidFill>
                        <a:schemeClr val="accen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a:latin typeface="Verdana"/>
                        <a:ea typeface="Verdana"/>
                        <a:cs typeface="Verdana"/>
                        <a:sym typeface="Verdana"/>
                      </a:endParaRPr>
                    </a:p>
                  </a:txBody>
                  <a:tcPr marL="121925" marR="121925" marT="60950" marB="60950" anchor="b">
                    <a:lnR w="9525" cap="flat" cmpd="sng">
                      <a:solidFill>
                        <a:schemeClr val="accent1">
                          <a:alpha val="0"/>
                        </a:schemeClr>
                      </a:solidFill>
                      <a:prstDash val="solid"/>
                      <a:round/>
                      <a:headEnd type="none" w="sm" len="sm"/>
                      <a:tailEnd type="none" w="sm" len="sm"/>
                    </a:lnR>
                    <a:lnB w="12700" cap="flat" cmpd="sng">
                      <a:solidFill>
                        <a:schemeClr val="accent1">
                          <a:alpha val="0"/>
                        </a:schemeClr>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554800">
                <a:tc>
                  <a:txBody>
                    <a:bodyPr/>
                    <a:lstStyle/>
                    <a:p>
                      <a:pPr marL="0" marR="0" lvl="0" indent="0" algn="l" rtl="0">
                        <a:spcBef>
                          <a:spcPts val="0"/>
                        </a:spcBef>
                        <a:spcAft>
                          <a:spcPts val="0"/>
                        </a:spcAft>
                        <a:buNone/>
                      </a:pPr>
                      <a:r>
                        <a:rPr lang="en-US">
                          <a:latin typeface="Verdana"/>
                          <a:ea typeface="Verdana"/>
                          <a:cs typeface="Verdana"/>
                          <a:sym typeface="Verdana"/>
                        </a:rPr>
                        <a:t>RANGE</a:t>
                      </a:r>
                      <a:endParaRPr>
                        <a:latin typeface="Verdana"/>
                        <a:ea typeface="Verdana"/>
                        <a:cs typeface="Verdana"/>
                        <a:sym typeface="Verdana"/>
                      </a:endParaRPr>
                    </a:p>
                  </a:txBody>
                  <a:tcPr marL="121925" marR="121925" marT="60950" marB="60950" anchor="ctr">
                    <a:lnL w="9525" cap="flat" cmpd="sng">
                      <a:solidFill>
                        <a:srgbClr val="000000">
                          <a:alpha val="0"/>
                        </a:srgbClr>
                      </a:solidFill>
                      <a:prstDash val="solid"/>
                      <a:round/>
                      <a:headEnd type="none" w="sm" len="sm"/>
                      <a:tailEnd type="none" w="sm" len="sm"/>
                    </a:lnL>
                    <a:lnT w="12700" cap="flat" cmpd="sng">
                      <a:solidFill>
                        <a:schemeClr val="accent1">
                          <a:alpha val="0"/>
                        </a:schemeClr>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a:latin typeface="Verdana"/>
                          <a:ea typeface="Verdana"/>
                          <a:cs typeface="Verdana"/>
                          <a:sym typeface="Verdana"/>
                        </a:rPr>
                        <a:t>RANGE</a:t>
                      </a:r>
                      <a:endParaRPr>
                        <a:latin typeface="Verdana"/>
                        <a:ea typeface="Verdana"/>
                        <a:cs typeface="Verdana"/>
                        <a:sym typeface="Verdana"/>
                      </a:endParaRPr>
                    </a:p>
                  </a:txBody>
                  <a:tcPr marL="121925" marR="121925" marT="60950" marB="60950" anchor="ctr">
                    <a:lnT w="12700" cap="flat" cmpd="sng">
                      <a:solidFill>
                        <a:schemeClr val="accent1">
                          <a:alpha val="0"/>
                        </a:schemeClr>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en-US">
                          <a:latin typeface="Verdana"/>
                          <a:ea typeface="Verdana"/>
                          <a:cs typeface="Verdana"/>
                          <a:sym typeface="Verdana"/>
                        </a:rPr>
                        <a:t>RANGE</a:t>
                      </a:r>
                      <a:endParaRPr>
                        <a:latin typeface="Verdana"/>
                        <a:ea typeface="Verdana"/>
                        <a:cs typeface="Verdana"/>
                        <a:sym typeface="Verdana"/>
                      </a:endParaRPr>
                    </a:p>
                  </a:txBody>
                  <a:tcPr marL="121925" marR="121925" marT="60950" marB="60950" anchor="ctr">
                    <a:lnR w="9525" cap="flat" cmpd="sng">
                      <a:solidFill>
                        <a:schemeClr val="accent1">
                          <a:alpha val="0"/>
                        </a:schemeClr>
                      </a:solidFill>
                      <a:prstDash val="solid"/>
                      <a:round/>
                      <a:headEnd type="none" w="sm" len="sm"/>
                      <a:tailEnd type="none" w="sm" len="sm"/>
                    </a:lnR>
                    <a:lnT w="12700" cap="flat" cmpd="sng">
                      <a:solidFill>
                        <a:schemeClr val="accent1">
                          <a:alpha val="0"/>
                        </a:schemeClr>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1904575">
                <a:tc>
                  <a:txBody>
                    <a:bodyPr/>
                    <a:lstStyle/>
                    <a:p>
                      <a:pPr marL="0" lvl="0" indent="0" algn="l" rtl="0">
                        <a:spcBef>
                          <a:spcPts val="0"/>
                        </a:spcBef>
                        <a:spcAft>
                          <a:spcPts val="0"/>
                        </a:spcAft>
                        <a:buNone/>
                      </a:pPr>
                      <a:r>
                        <a:rPr lang="en-US">
                          <a:latin typeface="Verdana"/>
                          <a:ea typeface="Verdana"/>
                          <a:cs typeface="Verdana"/>
                          <a:sym typeface="Verdana"/>
                        </a:rPr>
                        <a:t>Features a dual engine, the primary (combustion) and an electric motor. The battery recharges when the vehicle reduces speed.</a:t>
                      </a:r>
                      <a:endParaRPr>
                        <a:latin typeface="Verdana"/>
                        <a:ea typeface="Verdana"/>
                        <a:cs typeface="Verdana"/>
                        <a:sym typeface="Verdana"/>
                      </a:endParaRPr>
                    </a:p>
                  </a:txBody>
                  <a:tcPr marL="121925" marR="121925" marT="60950" marB="60950">
                    <a:lnL w="9525" cap="flat" cmpd="sng">
                      <a:solidFill>
                        <a:srgbClr val="000000">
                          <a:alpha val="0"/>
                        </a:srgbClr>
                      </a:solidFill>
                      <a:prstDash val="solid"/>
                      <a:round/>
                      <a:headEnd type="none" w="sm" len="sm"/>
                      <a:tailEnd type="none" w="sm" len="sm"/>
                    </a:lnL>
                    <a:lnT w="12700" cap="flat" cmpd="sng">
                      <a:solidFill>
                        <a:schemeClr val="accent1"/>
                      </a:solidFill>
                      <a:prstDash val="solid"/>
                      <a:round/>
                      <a:headEnd type="none" w="sm" len="sm"/>
                      <a:tailEnd type="none" w="sm" len="sm"/>
                    </a:lnT>
                    <a:lnB w="12700" cap="flat" cmpd="sng">
                      <a:solidFill>
                        <a:schemeClr val="accent1">
                          <a:alpha val="0"/>
                        </a:schemeClr>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a:latin typeface="Verdana"/>
                          <a:ea typeface="Verdana"/>
                          <a:cs typeface="Verdana"/>
                          <a:sym typeface="Verdana"/>
                        </a:rPr>
                        <a:t>Combines a combustion engine and an electric motor which is primarily used. The battery charges when the vehicle reduces speed or directly when plugged in.</a:t>
                      </a:r>
                      <a:endParaRPr>
                        <a:latin typeface="Verdana"/>
                        <a:ea typeface="Verdana"/>
                        <a:cs typeface="Verdana"/>
                        <a:sym typeface="Verdana"/>
                      </a:endParaRPr>
                    </a:p>
                  </a:txBody>
                  <a:tcPr marL="121925" marR="121925" marT="60950" marB="60950">
                    <a:lnT w="12700" cap="flat" cmpd="sng">
                      <a:solidFill>
                        <a:schemeClr val="accent1"/>
                      </a:solidFill>
                      <a:prstDash val="solid"/>
                      <a:round/>
                      <a:headEnd type="none" w="sm" len="sm"/>
                      <a:tailEnd type="none" w="sm" len="sm"/>
                    </a:lnT>
                    <a:lnB w="12700" cap="flat" cmpd="sng">
                      <a:solidFill>
                        <a:schemeClr val="accent1">
                          <a:alpha val="0"/>
                        </a:schemeClr>
                      </a:solidFill>
                      <a:prstDash val="solid"/>
                      <a:round/>
                      <a:headEnd type="none" w="sm" len="sm"/>
                      <a:tailEnd type="none" w="sm" len="sm"/>
                    </a:lnB>
                  </a:tcPr>
                </a:tc>
                <a:tc>
                  <a:txBody>
                    <a:bodyPr/>
                    <a:lstStyle/>
                    <a:p>
                      <a:pPr marL="0" lvl="0" indent="0" algn="l" rtl="0">
                        <a:spcBef>
                          <a:spcPts val="0"/>
                        </a:spcBef>
                        <a:spcAft>
                          <a:spcPts val="0"/>
                        </a:spcAft>
                        <a:buNone/>
                      </a:pPr>
                      <a:r>
                        <a:rPr lang="en-US">
                          <a:latin typeface="Verdana"/>
                          <a:ea typeface="Verdana"/>
                          <a:cs typeface="Verdana"/>
                          <a:sym typeface="Verdana"/>
                        </a:rPr>
                        <a:t>Exclusively electric drive and all its power and range comes from its </a:t>
                      </a:r>
                      <a:r>
                        <a:rPr lang="en-US">
                          <a:latin typeface="Verdana"/>
                          <a:ea typeface="Verdana"/>
                          <a:cs typeface="Verdana"/>
                        </a:rPr>
                        <a:t>high-capacity</a:t>
                      </a:r>
                      <a:r>
                        <a:rPr lang="en-US">
                          <a:latin typeface="Verdana"/>
                          <a:ea typeface="Verdana"/>
                          <a:cs typeface="Verdana"/>
                          <a:sym typeface="Verdana"/>
                        </a:rPr>
                        <a:t> rechargeable battery.</a:t>
                      </a:r>
                      <a:r>
                        <a:rPr lang="en-US">
                          <a:latin typeface="Verdana"/>
                          <a:ea typeface="Verdana"/>
                        </a:rPr>
                        <a:t> </a:t>
                      </a:r>
                      <a:r>
                        <a:rPr lang="en-US" sz="1400" b="0" i="0" u="none" strike="noStrike" noProof="0">
                          <a:latin typeface="Verdana"/>
                        </a:rPr>
                        <a:t>The battery recharges when the vehicle reduces speed and directly when plugged in.</a:t>
                      </a:r>
                      <a:endParaRPr lang="en-US" sz="1400" b="0" i="0" u="none" strike="noStrike" noProof="0"/>
                    </a:p>
                    <a:p>
                      <a:pPr marL="0" lvl="0" indent="0" algn="l">
                        <a:spcBef>
                          <a:spcPts val="0"/>
                        </a:spcBef>
                        <a:spcAft>
                          <a:spcPts val="0"/>
                        </a:spcAft>
                        <a:buNone/>
                      </a:pPr>
                      <a:endParaRPr>
                        <a:latin typeface="Verdana"/>
                        <a:ea typeface="Verdana"/>
                        <a:cs typeface="Verdana"/>
                        <a:sym typeface="Verdana"/>
                      </a:endParaRPr>
                    </a:p>
                  </a:txBody>
                  <a:tcPr marL="121925" marR="121925" marT="60950" marB="60950">
                    <a:lnR w="9525" cap="flat" cmpd="sng">
                      <a:solidFill>
                        <a:schemeClr val="accent1">
                          <a:alpha val="0"/>
                        </a:scheme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alpha val="0"/>
                        </a:schemeClr>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pic>
        <p:nvPicPr>
          <p:cNvPr id="362" name="Google Shape;362;p40"/>
          <p:cNvPicPr preferRelativeResize="0"/>
          <p:nvPr/>
        </p:nvPicPr>
        <p:blipFill rotWithShape="1">
          <a:blip r:embed="rId3">
            <a:alphaModFix/>
          </a:blip>
          <a:srcRect/>
          <a:stretch/>
        </p:blipFill>
        <p:spPr>
          <a:xfrm>
            <a:off x="2178126" y="3894549"/>
            <a:ext cx="268351" cy="417298"/>
          </a:xfrm>
          <a:prstGeom prst="rect">
            <a:avLst/>
          </a:prstGeom>
          <a:noFill/>
          <a:ln>
            <a:noFill/>
          </a:ln>
        </p:spPr>
      </p:pic>
      <p:pic>
        <p:nvPicPr>
          <p:cNvPr id="363" name="Google Shape;363;p40"/>
          <p:cNvPicPr preferRelativeResize="0"/>
          <p:nvPr/>
        </p:nvPicPr>
        <p:blipFill rotWithShape="1">
          <a:blip r:embed="rId3">
            <a:alphaModFix/>
          </a:blip>
          <a:srcRect/>
          <a:stretch/>
        </p:blipFill>
        <p:spPr>
          <a:xfrm>
            <a:off x="2452326" y="3894549"/>
            <a:ext cx="268351" cy="417298"/>
          </a:xfrm>
          <a:prstGeom prst="rect">
            <a:avLst/>
          </a:prstGeom>
          <a:noFill/>
          <a:ln>
            <a:noFill/>
          </a:ln>
        </p:spPr>
      </p:pic>
      <p:pic>
        <p:nvPicPr>
          <p:cNvPr id="364" name="Google Shape;364;p40"/>
          <p:cNvPicPr preferRelativeResize="0"/>
          <p:nvPr/>
        </p:nvPicPr>
        <p:blipFill rotWithShape="1">
          <a:blip r:embed="rId3">
            <a:alphaModFix/>
          </a:blip>
          <a:srcRect/>
          <a:stretch/>
        </p:blipFill>
        <p:spPr>
          <a:xfrm>
            <a:off x="2726551" y="3894549"/>
            <a:ext cx="268351" cy="417298"/>
          </a:xfrm>
          <a:prstGeom prst="rect">
            <a:avLst/>
          </a:prstGeom>
          <a:noFill/>
          <a:ln>
            <a:noFill/>
          </a:ln>
        </p:spPr>
      </p:pic>
      <p:pic>
        <p:nvPicPr>
          <p:cNvPr id="365" name="Google Shape;365;p40"/>
          <p:cNvPicPr preferRelativeResize="0"/>
          <p:nvPr/>
        </p:nvPicPr>
        <p:blipFill rotWithShape="1">
          <a:blip r:embed="rId3">
            <a:alphaModFix/>
          </a:blip>
          <a:srcRect/>
          <a:stretch/>
        </p:blipFill>
        <p:spPr>
          <a:xfrm>
            <a:off x="3000751" y="3894549"/>
            <a:ext cx="268351" cy="417298"/>
          </a:xfrm>
          <a:prstGeom prst="rect">
            <a:avLst/>
          </a:prstGeom>
          <a:noFill/>
          <a:ln>
            <a:noFill/>
          </a:ln>
        </p:spPr>
      </p:pic>
      <p:pic>
        <p:nvPicPr>
          <p:cNvPr id="366" name="Google Shape;366;p40"/>
          <p:cNvPicPr preferRelativeResize="0"/>
          <p:nvPr/>
        </p:nvPicPr>
        <p:blipFill rotWithShape="1">
          <a:blip r:embed="rId3">
            <a:alphaModFix/>
          </a:blip>
          <a:srcRect/>
          <a:stretch/>
        </p:blipFill>
        <p:spPr>
          <a:xfrm>
            <a:off x="5428526" y="3894549"/>
            <a:ext cx="268351" cy="417298"/>
          </a:xfrm>
          <a:prstGeom prst="rect">
            <a:avLst/>
          </a:prstGeom>
          <a:noFill/>
          <a:ln>
            <a:noFill/>
          </a:ln>
        </p:spPr>
      </p:pic>
      <p:pic>
        <p:nvPicPr>
          <p:cNvPr id="367" name="Google Shape;367;p40"/>
          <p:cNvPicPr preferRelativeResize="0"/>
          <p:nvPr/>
        </p:nvPicPr>
        <p:blipFill rotWithShape="1">
          <a:blip r:embed="rId3">
            <a:alphaModFix/>
          </a:blip>
          <a:srcRect/>
          <a:stretch/>
        </p:blipFill>
        <p:spPr>
          <a:xfrm>
            <a:off x="5702726" y="3894549"/>
            <a:ext cx="268351" cy="417298"/>
          </a:xfrm>
          <a:prstGeom prst="rect">
            <a:avLst/>
          </a:prstGeom>
          <a:noFill/>
          <a:ln>
            <a:noFill/>
          </a:ln>
        </p:spPr>
      </p:pic>
      <p:pic>
        <p:nvPicPr>
          <p:cNvPr id="368" name="Google Shape;368;p40"/>
          <p:cNvPicPr preferRelativeResize="0"/>
          <p:nvPr/>
        </p:nvPicPr>
        <p:blipFill rotWithShape="1">
          <a:blip r:embed="rId3">
            <a:alphaModFix/>
          </a:blip>
          <a:srcRect/>
          <a:stretch/>
        </p:blipFill>
        <p:spPr>
          <a:xfrm>
            <a:off x="5976951" y="3894549"/>
            <a:ext cx="268351" cy="417298"/>
          </a:xfrm>
          <a:prstGeom prst="rect">
            <a:avLst/>
          </a:prstGeom>
          <a:noFill/>
          <a:ln>
            <a:noFill/>
          </a:ln>
        </p:spPr>
      </p:pic>
      <p:pic>
        <p:nvPicPr>
          <p:cNvPr id="369" name="Google Shape;369;p40"/>
          <p:cNvPicPr preferRelativeResize="0"/>
          <p:nvPr/>
        </p:nvPicPr>
        <p:blipFill rotWithShape="1">
          <a:blip r:embed="rId3">
            <a:alphaModFix/>
          </a:blip>
          <a:srcRect/>
          <a:stretch/>
        </p:blipFill>
        <p:spPr>
          <a:xfrm>
            <a:off x="6251151" y="3894549"/>
            <a:ext cx="268351" cy="417298"/>
          </a:xfrm>
          <a:prstGeom prst="rect">
            <a:avLst/>
          </a:prstGeom>
          <a:noFill/>
          <a:ln>
            <a:noFill/>
          </a:ln>
        </p:spPr>
      </p:pic>
      <p:pic>
        <p:nvPicPr>
          <p:cNvPr id="370" name="Google Shape;370;p40"/>
          <p:cNvPicPr preferRelativeResize="0"/>
          <p:nvPr/>
        </p:nvPicPr>
        <p:blipFill rotWithShape="1">
          <a:blip r:embed="rId3">
            <a:alphaModFix/>
          </a:blip>
          <a:srcRect/>
          <a:stretch/>
        </p:blipFill>
        <p:spPr>
          <a:xfrm>
            <a:off x="6525351" y="3894549"/>
            <a:ext cx="268351" cy="417298"/>
          </a:xfrm>
          <a:prstGeom prst="rect">
            <a:avLst/>
          </a:prstGeom>
          <a:noFill/>
          <a:ln>
            <a:noFill/>
          </a:ln>
        </p:spPr>
      </p:pic>
      <p:pic>
        <p:nvPicPr>
          <p:cNvPr id="371" name="Google Shape;371;p40"/>
          <p:cNvPicPr preferRelativeResize="0"/>
          <p:nvPr/>
        </p:nvPicPr>
        <p:blipFill rotWithShape="1">
          <a:blip r:embed="rId3">
            <a:alphaModFix/>
          </a:blip>
          <a:srcRect/>
          <a:stretch/>
        </p:blipFill>
        <p:spPr>
          <a:xfrm>
            <a:off x="8678926" y="3894549"/>
            <a:ext cx="268351" cy="417298"/>
          </a:xfrm>
          <a:prstGeom prst="rect">
            <a:avLst/>
          </a:prstGeom>
          <a:noFill/>
          <a:ln>
            <a:noFill/>
          </a:ln>
        </p:spPr>
      </p:pic>
      <p:pic>
        <p:nvPicPr>
          <p:cNvPr id="372" name="Google Shape;372;p40"/>
          <p:cNvPicPr preferRelativeResize="0"/>
          <p:nvPr/>
        </p:nvPicPr>
        <p:blipFill rotWithShape="1">
          <a:blip r:embed="rId3">
            <a:alphaModFix/>
          </a:blip>
          <a:srcRect/>
          <a:stretch/>
        </p:blipFill>
        <p:spPr>
          <a:xfrm>
            <a:off x="8953126" y="3894549"/>
            <a:ext cx="268351" cy="417298"/>
          </a:xfrm>
          <a:prstGeom prst="rect">
            <a:avLst/>
          </a:prstGeom>
          <a:noFill/>
          <a:ln>
            <a:noFill/>
          </a:ln>
        </p:spPr>
      </p:pic>
      <p:pic>
        <p:nvPicPr>
          <p:cNvPr id="373" name="Google Shape;373;p40"/>
          <p:cNvPicPr preferRelativeResize="0"/>
          <p:nvPr/>
        </p:nvPicPr>
        <p:blipFill rotWithShape="1">
          <a:blip r:embed="rId3">
            <a:alphaModFix/>
          </a:blip>
          <a:srcRect/>
          <a:stretch/>
        </p:blipFill>
        <p:spPr>
          <a:xfrm>
            <a:off x="9227351" y="3894549"/>
            <a:ext cx="268351" cy="417298"/>
          </a:xfrm>
          <a:prstGeom prst="rect">
            <a:avLst/>
          </a:prstGeom>
          <a:noFill/>
          <a:ln>
            <a:noFill/>
          </a:ln>
        </p:spPr>
      </p:pic>
      <p:pic>
        <p:nvPicPr>
          <p:cNvPr id="374" name="Google Shape;374;p40"/>
          <p:cNvPicPr preferRelativeResize="0"/>
          <p:nvPr/>
        </p:nvPicPr>
        <p:blipFill>
          <a:blip r:embed="rId4">
            <a:alphaModFix/>
          </a:blip>
          <a:stretch>
            <a:fillRect/>
          </a:stretch>
        </p:blipFill>
        <p:spPr>
          <a:xfrm>
            <a:off x="7813475" y="1992538"/>
            <a:ext cx="3255264" cy="1825102"/>
          </a:xfrm>
          <a:prstGeom prst="rect">
            <a:avLst/>
          </a:prstGeom>
          <a:noFill/>
          <a:ln>
            <a:noFill/>
          </a:ln>
        </p:spPr>
      </p:pic>
      <p:pic>
        <p:nvPicPr>
          <p:cNvPr id="375" name="Google Shape;375;p40"/>
          <p:cNvPicPr preferRelativeResize="0"/>
          <p:nvPr/>
        </p:nvPicPr>
        <p:blipFill>
          <a:blip r:embed="rId5">
            <a:alphaModFix/>
          </a:blip>
          <a:stretch>
            <a:fillRect/>
          </a:stretch>
        </p:blipFill>
        <p:spPr>
          <a:xfrm>
            <a:off x="4556950" y="1992525"/>
            <a:ext cx="3255264" cy="1825102"/>
          </a:xfrm>
          <a:prstGeom prst="rect">
            <a:avLst/>
          </a:prstGeom>
          <a:noFill/>
          <a:ln>
            <a:noFill/>
          </a:ln>
        </p:spPr>
      </p:pic>
      <p:pic>
        <p:nvPicPr>
          <p:cNvPr id="376" name="Google Shape;376;p40"/>
          <p:cNvPicPr preferRelativeResize="0"/>
          <p:nvPr/>
        </p:nvPicPr>
        <p:blipFill>
          <a:blip r:embed="rId6">
            <a:alphaModFix/>
          </a:blip>
          <a:stretch>
            <a:fillRect/>
          </a:stretch>
        </p:blipFill>
        <p:spPr>
          <a:xfrm>
            <a:off x="1297925" y="1991837"/>
            <a:ext cx="3257775" cy="18265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41"/>
          <p:cNvSpPr/>
          <p:nvPr/>
        </p:nvSpPr>
        <p:spPr>
          <a:xfrm>
            <a:off x="6888480" y="2993938"/>
            <a:ext cx="5303519" cy="2088602"/>
          </a:xfrm>
          <a:prstGeom prst="rect">
            <a:avLst/>
          </a:prstGeom>
          <a:blipFill rotWithShape="1">
            <a:blip r:embed="rId3">
              <a:alphaModFix/>
            </a:blip>
            <a:stretch>
              <a:fillRect t="-18515" b="-12263"/>
            </a:stretch>
          </a:blipFill>
          <a:ln>
            <a:noFill/>
          </a:ln>
        </p:spPr>
        <p:txBody>
          <a:bodyPr spcFirstLastPara="1" wrap="square" lIns="91425" tIns="45700" rIns="91425" bIns="45700" anchor="ctr" anchorCtr="0">
            <a:noAutofit/>
          </a:bodyPr>
          <a:lstStyle/>
          <a:p>
            <a:r>
              <a:rPr lang="en-US" sz="2400">
                <a:solidFill>
                  <a:schemeClr val="dk1"/>
                </a:solidFill>
                <a:latin typeface="Impact"/>
                <a:ea typeface="Trebuchet MS"/>
                <a:cs typeface="Trebuchet MS"/>
              </a:rPr>
              <a:t>            </a:t>
            </a:r>
            <a:endParaRPr lang="en-US">
              <a:solidFill>
                <a:schemeClr val="dk1"/>
              </a:solidFill>
            </a:endParaRPr>
          </a:p>
          <a:p>
            <a:endParaRPr lang="en-US" sz="2400">
              <a:solidFill>
                <a:schemeClr val="dk1"/>
              </a:solidFill>
              <a:latin typeface="Impact"/>
              <a:ea typeface="Trebuchet MS"/>
              <a:cs typeface="Trebuchet MS"/>
            </a:endParaRPr>
          </a:p>
          <a:p>
            <a:endParaRPr lang="en-US" sz="2400">
              <a:solidFill>
                <a:schemeClr val="dk1"/>
              </a:solidFill>
              <a:latin typeface="Impact"/>
            </a:endParaRPr>
          </a:p>
          <a:p>
            <a:pPr marL="0" marR="0" lvl="0" indent="0">
              <a:spcBef>
                <a:spcPts val="0"/>
              </a:spcBef>
              <a:spcAft>
                <a:spcPts val="0"/>
              </a:spcAft>
              <a:buNone/>
            </a:pPr>
            <a:endParaRPr lang="en-US" sz="2400">
              <a:solidFill>
                <a:schemeClr val="dk1"/>
              </a:solidFill>
              <a:latin typeface="Impact"/>
              <a:ea typeface="Trebuchet MS"/>
              <a:cs typeface="Trebuchet MS"/>
            </a:endParaRPr>
          </a:p>
          <a:p>
            <a:pPr algn="ctr"/>
            <a:endParaRPr lang="en-US" sz="1800">
              <a:solidFill>
                <a:schemeClr val="lt1"/>
              </a:solidFill>
              <a:latin typeface="Trebuchet MS"/>
              <a:ea typeface="Trebuchet MS"/>
              <a:cs typeface="Trebuchet MS"/>
            </a:endParaRPr>
          </a:p>
        </p:txBody>
      </p:sp>
      <p:sp>
        <p:nvSpPr>
          <p:cNvPr id="382" name="Google Shape;382;p41"/>
          <p:cNvSpPr txBox="1">
            <a:spLocks noGrp="1"/>
          </p:cNvSpPr>
          <p:nvPr>
            <p:ph type="subTitle" idx="1"/>
          </p:nvPr>
        </p:nvSpPr>
        <p:spPr>
          <a:xfrm>
            <a:off x="888146" y="336273"/>
            <a:ext cx="9144000" cy="536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r>
              <a:rPr lang="en-US" b="0">
                <a:highlight>
                  <a:srgbClr val="FFFF00"/>
                </a:highlight>
                <a:latin typeface="Impact" panose="020B0806030902050204" pitchFamily="34" charset="0"/>
              </a:rPr>
              <a:t>Purchasing Guide</a:t>
            </a:r>
            <a:endParaRPr b="0">
              <a:latin typeface="Impact" panose="020B0806030902050204" pitchFamily="34" charset="0"/>
            </a:endParaRPr>
          </a:p>
        </p:txBody>
      </p:sp>
      <p:sp>
        <p:nvSpPr>
          <p:cNvPr id="383" name="Google Shape;383;p41"/>
          <p:cNvSpPr txBox="1">
            <a:spLocks noGrp="1"/>
          </p:cNvSpPr>
          <p:nvPr>
            <p:ph type="title"/>
          </p:nvPr>
        </p:nvSpPr>
        <p:spPr>
          <a:xfrm>
            <a:off x="956550" y="751409"/>
            <a:ext cx="5257800" cy="1009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Verdana"/>
              <a:buNone/>
            </a:pPr>
            <a:r>
              <a:rPr lang="en-US"/>
              <a:t>Buying Options</a:t>
            </a:r>
            <a:endParaRPr/>
          </a:p>
        </p:txBody>
      </p:sp>
      <p:sp>
        <p:nvSpPr>
          <p:cNvPr id="384" name="Google Shape;384;p41"/>
          <p:cNvSpPr txBox="1"/>
          <p:nvPr/>
        </p:nvSpPr>
        <p:spPr>
          <a:xfrm>
            <a:off x="1630126" y="2993938"/>
            <a:ext cx="51396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Impact"/>
                <a:ea typeface="Impact"/>
                <a:cs typeface="Impact"/>
                <a:sym typeface="Impact"/>
              </a:rPr>
              <a:t>CONSIDER IF</a:t>
            </a:r>
            <a:endParaRPr/>
          </a:p>
        </p:txBody>
      </p:sp>
      <p:sp>
        <p:nvSpPr>
          <p:cNvPr id="385" name="Google Shape;385;p41"/>
          <p:cNvSpPr txBox="1"/>
          <p:nvPr/>
        </p:nvSpPr>
        <p:spPr>
          <a:xfrm>
            <a:off x="2159854" y="3662755"/>
            <a:ext cx="3450300" cy="1302880"/>
          </a:xfrm>
          <a:prstGeom prst="rect">
            <a:avLst/>
          </a:prstGeom>
          <a:noFill/>
          <a:ln>
            <a:noFill/>
          </a:ln>
        </p:spPr>
        <p:txBody>
          <a:bodyPr spcFirstLastPara="1" wrap="square" lIns="91425" tIns="45700" rIns="91425" bIns="45700" anchor="t" anchorCtr="0">
            <a:spAutoFit/>
          </a:bodyPr>
          <a:lstStyle/>
          <a:p>
            <a:pPr marL="285750" indent="-285750">
              <a:buClr>
                <a:schemeClr val="dk1"/>
              </a:buClr>
              <a:buSzPts val="1980"/>
              <a:buFont typeface="Verdana"/>
              <a:buChar char="•"/>
            </a:pPr>
            <a:r>
              <a:rPr lang="en-US" sz="1800">
                <a:solidFill>
                  <a:schemeClr val="dk1"/>
                </a:solidFill>
                <a:latin typeface="Verdana"/>
                <a:ea typeface="Verdana"/>
                <a:cs typeface="Verdana"/>
                <a:sym typeface="Verdana"/>
              </a:rPr>
              <a:t>Access to charging at home or work is available</a:t>
            </a:r>
            <a:endParaRPr>
              <a:solidFill>
                <a:schemeClr val="dk1"/>
              </a:solidFill>
              <a:latin typeface="Verdana"/>
              <a:ea typeface="Verdana"/>
              <a:cs typeface="Verdana"/>
              <a:sym typeface="Verdana"/>
            </a:endParaRPr>
          </a:p>
          <a:p>
            <a:pPr marL="285750" marR="0" lvl="0" indent="-285750" algn="l" rtl="0">
              <a:spcBef>
                <a:spcPts val="800"/>
              </a:spcBef>
              <a:spcAft>
                <a:spcPts val="0"/>
              </a:spcAft>
              <a:buClr>
                <a:schemeClr val="dk1"/>
              </a:buClr>
              <a:buSzPts val="1980"/>
              <a:buFont typeface="Verdana"/>
              <a:buChar char="•"/>
            </a:pPr>
            <a:r>
              <a:rPr lang="en-US" sz="1800">
                <a:solidFill>
                  <a:schemeClr val="dk1"/>
                </a:solidFill>
                <a:latin typeface="Verdana"/>
                <a:ea typeface="Verdana"/>
                <a:cs typeface="Verdana"/>
                <a:sym typeface="Verdana"/>
              </a:rPr>
              <a:t>Daily commute distance is within battery range</a:t>
            </a:r>
            <a:endParaRPr>
              <a:solidFill>
                <a:schemeClr val="dk1"/>
              </a:solidFill>
              <a:latin typeface="Verdana"/>
              <a:ea typeface="Verdana"/>
              <a:cs typeface="Verdana"/>
              <a:sym typeface="Verdana"/>
            </a:endParaRPr>
          </a:p>
        </p:txBody>
      </p:sp>
      <p:sp>
        <p:nvSpPr>
          <p:cNvPr id="386" name="Google Shape;386;p41"/>
          <p:cNvSpPr txBox="1"/>
          <p:nvPr/>
        </p:nvSpPr>
        <p:spPr>
          <a:xfrm>
            <a:off x="7840646" y="3190387"/>
            <a:ext cx="2191500" cy="461700"/>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r>
              <a:rPr lang="en-US" sz="2400">
                <a:solidFill>
                  <a:schemeClr val="dk1"/>
                </a:solidFill>
                <a:latin typeface="Impact"/>
                <a:ea typeface="Impact"/>
                <a:cs typeface="Impact"/>
                <a:sym typeface="Impact"/>
              </a:rPr>
              <a:t>AVERAGE RANGE</a:t>
            </a:r>
            <a:endParaRPr lang="en-US">
              <a:solidFill>
                <a:schemeClr val="dk1"/>
              </a:solidFill>
            </a:endParaRPr>
          </a:p>
        </p:txBody>
      </p:sp>
      <p:sp>
        <p:nvSpPr>
          <p:cNvPr id="387" name="Google Shape;387;p41"/>
          <p:cNvSpPr txBox="1"/>
          <p:nvPr/>
        </p:nvSpPr>
        <p:spPr>
          <a:xfrm>
            <a:off x="7729350" y="3647080"/>
            <a:ext cx="27375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dk2"/>
                </a:solidFill>
                <a:latin typeface="Impact"/>
                <a:ea typeface="Impact"/>
                <a:cs typeface="Impact"/>
                <a:sym typeface="Impact"/>
              </a:rPr>
              <a:t>100-300</a:t>
            </a:r>
            <a:endParaRPr/>
          </a:p>
        </p:txBody>
      </p:sp>
      <p:sp>
        <p:nvSpPr>
          <p:cNvPr id="388" name="Google Shape;388;p41"/>
          <p:cNvSpPr txBox="1"/>
          <p:nvPr/>
        </p:nvSpPr>
        <p:spPr>
          <a:xfrm>
            <a:off x="7840646" y="4396819"/>
            <a:ext cx="21915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2"/>
                </a:solidFill>
                <a:latin typeface="Verdana"/>
                <a:ea typeface="Verdana"/>
                <a:cs typeface="Verdana"/>
                <a:sym typeface="Verdana"/>
              </a:rPr>
              <a:t>Miles/per charge</a:t>
            </a:r>
            <a:endParaRPr/>
          </a:p>
        </p:txBody>
      </p:sp>
      <p:pic>
        <p:nvPicPr>
          <p:cNvPr id="395" name="Google Shape;395;p41" descr="A picture containing text, sign&#10;&#10;Description automatically generated"/>
          <p:cNvPicPr preferRelativeResize="0"/>
          <p:nvPr/>
        </p:nvPicPr>
        <p:blipFill rotWithShape="1">
          <a:blip r:embed="rId4">
            <a:alphaModFix/>
          </a:blip>
          <a:srcRect/>
          <a:stretch/>
        </p:blipFill>
        <p:spPr>
          <a:xfrm>
            <a:off x="956550" y="1484745"/>
            <a:ext cx="1583853" cy="993880"/>
          </a:xfrm>
          <a:prstGeom prst="rect">
            <a:avLst/>
          </a:prstGeom>
          <a:noFill/>
          <a:ln>
            <a:noFill/>
          </a:ln>
        </p:spPr>
      </p:pic>
      <p:sp>
        <p:nvSpPr>
          <p:cNvPr id="396" name="Google Shape;396;p41"/>
          <p:cNvSpPr txBox="1">
            <a:spLocks noGrp="1"/>
          </p:cNvSpPr>
          <p:nvPr>
            <p:ph type="body" idx="2"/>
          </p:nvPr>
        </p:nvSpPr>
        <p:spPr>
          <a:xfrm>
            <a:off x="2540400" y="1565730"/>
            <a:ext cx="3555600" cy="1009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r>
              <a:rPr lang="en-US" sz="2400">
                <a:latin typeface="Impact" panose="020B0806030902050204" pitchFamily="34" charset="0"/>
                <a:ea typeface="Courier"/>
                <a:cs typeface="Courier"/>
                <a:sym typeface="Courier"/>
              </a:rPr>
              <a:t>All-Battery Electric Vehicles</a:t>
            </a:r>
            <a:endParaRPr sz="2400">
              <a:latin typeface="Impact" panose="020B0806030902050204" pitchFamily="34" charset="0"/>
            </a:endParaRPr>
          </a:p>
        </p:txBody>
      </p:sp>
      <p:pic>
        <p:nvPicPr>
          <p:cNvPr id="2" name="Google Shape;776;p75" descr="A picture containing car, blue, transport&#10;&#10;Description automatically generated">
            <a:extLst>
              <a:ext uri="{FF2B5EF4-FFF2-40B4-BE49-F238E27FC236}">
                <a16:creationId xmlns:a16="http://schemas.microsoft.com/office/drawing/2014/main" id="{B55C4DAA-6888-7FC1-B1F3-A5A5018732F9}"/>
              </a:ext>
            </a:extLst>
          </p:cNvPr>
          <p:cNvPicPr preferRelativeResize="0"/>
          <p:nvPr/>
        </p:nvPicPr>
        <p:blipFill rotWithShape="1">
          <a:blip r:embed="rId5">
            <a:alphaModFix/>
          </a:blip>
          <a:srcRect/>
          <a:stretch/>
        </p:blipFill>
        <p:spPr>
          <a:xfrm>
            <a:off x="8852995" y="4495064"/>
            <a:ext cx="3450300" cy="2248635"/>
          </a:xfrm>
          <a:prstGeom prst="rect">
            <a:avLst/>
          </a:prstGeom>
          <a:noFill/>
          <a:ln>
            <a:noFill/>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5.2.3420"/>
  <p:tag name="SLIDO_PRESENTATION_ID" val="00000000-0000-0000-0000-000000000000"/>
  <p:tag name="SLIDO_EVENT_UUID" val="d34e5663-d7e3-4c00-b9bf-8811e175c489"/>
  <p:tag name="SLIDO_EVENT_SECTION_UUID" val="ac4a5c20-8c09-4f78-99e7-84f93d0ca11e"/>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2NjczMjcwNDV9"/>
  <p:tag name="SLIDO_TYPE" val="SlidoQA"/>
</p:tagLst>
</file>

<file path=ppt/tags/tag3.xml><?xml version="1.0" encoding="utf-8"?>
<p:tagLst xmlns:a="http://schemas.openxmlformats.org/drawingml/2006/main" xmlns:r="http://schemas.openxmlformats.org/officeDocument/2006/relationships" xmlns:p="http://schemas.openxmlformats.org/presentationml/2006/main">
  <p:tag name="SLIDO_ELEMENT" val="logo"/>
</p:tagLst>
</file>

<file path=ppt/tags/tag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QA"/>
</p:tagLst>
</file>

<file path=ppt/tags/tag5.xml><?xml version="1.0" encoding="utf-8"?>
<p:tagLst xmlns:a="http://schemas.openxmlformats.org/drawingml/2006/main" xmlns:r="http://schemas.openxmlformats.org/officeDocument/2006/relationships" xmlns:p="http://schemas.openxmlformats.org/presentationml/2006/main">
  <p:tag name="SLIDO_ELEMENT" val="title"/>
</p:tagLst>
</file>

<file path=ppt/tags/tag6.xml><?xml version="1.0" encoding="utf-8"?>
<p:tagLst xmlns:a="http://schemas.openxmlformats.org/drawingml/2006/main" xmlns:r="http://schemas.openxmlformats.org/officeDocument/2006/relationships" xmlns:p="http://schemas.openxmlformats.org/presentationml/2006/main">
  <p:tag name="SLIDO_ELEMENT" val="footer"/>
</p:tagLst>
</file>

<file path=ppt/theme/theme1.xml><?xml version="1.0" encoding="utf-8"?>
<a:theme xmlns:a="http://schemas.openxmlformats.org/drawingml/2006/main" name="Office Theme">
  <a:themeElements>
    <a:clrScheme name="EVs Para Todos">
      <a:dk1>
        <a:srgbClr val="0F0096"/>
      </a:dk1>
      <a:lt1>
        <a:srgbClr val="FFFFFF"/>
      </a:lt1>
      <a:dk2>
        <a:srgbClr val="E941B5"/>
      </a:dk2>
      <a:lt2>
        <a:srgbClr val="F6F3F1"/>
      </a:lt2>
      <a:accent1>
        <a:srgbClr val="00EBEF"/>
      </a:accent1>
      <a:accent2>
        <a:srgbClr val="37EF68"/>
      </a:accent2>
      <a:accent3>
        <a:srgbClr val="FFDC14"/>
      </a:accent3>
      <a:accent4>
        <a:srgbClr val="FC2F2C"/>
      </a:accent4>
      <a:accent5>
        <a:srgbClr val="00A0A2"/>
      </a:accent5>
      <a:accent6>
        <a:srgbClr val="15A23B"/>
      </a:accent6>
      <a:hlink>
        <a:srgbClr val="E941B5"/>
      </a:hlink>
      <a:folHlink>
        <a:srgbClr val="9C1C7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b4b0f92a-03a2-4e7e-9101-8ad122666d81">
      <Terms xmlns="http://schemas.microsoft.com/office/infopath/2007/PartnerControls"/>
    </lcf76f155ced4ddcb4097134ff3c332f>
    <TaxCatchAll xmlns="04e584dd-cf48-4d61-bcdf-8ab14df74627"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30A9B81ED9F4847B39627DCBA16D9B4" ma:contentTypeVersion="20" ma:contentTypeDescription="Create a new document." ma:contentTypeScope="" ma:versionID="892fd3538e746c39c0a4b62c7cca8dd7">
  <xsd:schema xmlns:xsd="http://www.w3.org/2001/XMLSchema" xmlns:xs="http://www.w3.org/2001/XMLSchema" xmlns:p="http://schemas.microsoft.com/office/2006/metadata/properties" xmlns:ns1="http://schemas.microsoft.com/sharepoint/v3" xmlns:ns2="b4b0f92a-03a2-4e7e-9101-8ad122666d81" xmlns:ns3="04e584dd-cf48-4d61-bcdf-8ab14df74627" targetNamespace="http://schemas.microsoft.com/office/2006/metadata/properties" ma:root="true" ma:fieldsID="59d7a2168db1226b2ca07fdc17b3a241" ns1:_="" ns2:_="" ns3:_="">
    <xsd:import namespace="http://schemas.microsoft.com/sharepoint/v3"/>
    <xsd:import namespace="b4b0f92a-03a2-4e7e-9101-8ad122666d81"/>
    <xsd:import namespace="04e584dd-cf48-4d61-bcdf-8ab14df7462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1:_ip_UnifiedCompliancePolicyProperties" minOccurs="0"/>
                <xsd:element ref="ns1:_ip_UnifiedCompliancePolicyUIAction"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b0f92a-03a2-4e7e-9101-8ad122666d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67af2e4-7259-459e-ba4c-3f6f37f674b1"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4e584dd-cf48-4d61-bcdf-8ab14df7462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e4a3a828-f38e-4e1f-bf43-2094e480fc26}" ma:internalName="TaxCatchAll" ma:showField="CatchAllData" ma:web="04e584dd-cf48-4d61-bcdf-8ab14df746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E33F99D-8C67-4B80-988A-5A47F64870D8}">
  <ds:schemaRefs>
    <ds:schemaRef ds:uri="04e584dd-cf48-4d61-bcdf-8ab14df74627"/>
    <ds:schemaRef ds:uri="b4b0f92a-03a2-4e7e-9101-8ad122666d8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F5DE1AC-CACA-45B7-A7DE-CB116F627CD0}">
  <ds:schemaRefs>
    <ds:schemaRef ds:uri="04e584dd-cf48-4d61-bcdf-8ab14df74627"/>
    <ds:schemaRef ds:uri="b4b0f92a-03a2-4e7e-9101-8ad122666d8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1E9E59A-0639-4F4A-8CEA-53BD7BE4DB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TotalTime>
  <Words>3921</Words>
  <Application>Microsoft Macintosh PowerPoint</Application>
  <PresentationFormat>Widescreen</PresentationFormat>
  <Paragraphs>457</Paragraphs>
  <Slides>39</Slides>
  <Notes>37</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39</vt:i4>
      </vt:variant>
    </vt:vector>
  </HeadingPairs>
  <TitlesOfParts>
    <vt:vector size="56" baseType="lpstr">
      <vt:lpstr>Arial</vt:lpstr>
      <vt:lpstr>WordVisi_MSFontService</vt:lpstr>
      <vt:lpstr>Courier New</vt:lpstr>
      <vt:lpstr>Calibri</vt:lpstr>
      <vt:lpstr>Verdana</vt:lpstr>
      <vt:lpstr>Barlow</vt:lpstr>
      <vt:lpstr>Wingdings</vt:lpstr>
      <vt:lpstr>Impact</vt:lpstr>
      <vt:lpstr>Roboto</vt:lpstr>
      <vt:lpstr>Quattrocento Sans</vt:lpstr>
      <vt:lpstr>Courier</vt:lpstr>
      <vt:lpstr>Segoe UI</vt:lpstr>
      <vt:lpstr>Times New Roman</vt:lpstr>
      <vt:lpstr>Abadi</vt:lpstr>
      <vt:lpstr>Trebuchet MS</vt:lpstr>
      <vt:lpstr>Aptos</vt:lpstr>
      <vt:lpstr>Office Theme</vt:lpstr>
      <vt:lpstr>VIRTUAL ASSISTANCE Affordable EV Webinar</vt:lpstr>
      <vt:lpstr>OUR MISSION : LESS EMISSIONS</vt:lpstr>
      <vt:lpstr>AGENDA AND TRAINING OBJECTIVES</vt:lpstr>
      <vt:lpstr>PowerPoint Presentation</vt:lpstr>
      <vt:lpstr>PowerPoint Presentation</vt:lpstr>
      <vt:lpstr>On the Rise:  The Range of EVs from 2011 to 2023</vt:lpstr>
      <vt:lpstr>WHICH EV IS RIGHT FOR ME?  Overview of Battery Electric and Plug-in Hybrids </vt:lpstr>
      <vt:lpstr>Types of Electric Vehicles  </vt:lpstr>
      <vt:lpstr>Buying Options</vt:lpstr>
      <vt:lpstr>Buying Options</vt:lpstr>
      <vt:lpstr>Buying Options</vt:lpstr>
      <vt:lpstr>Buying Options</vt:lpstr>
      <vt:lpstr>An inside look Popular and Affordable Electric Vehicles</vt:lpstr>
      <vt:lpstr>EV CHARGING</vt:lpstr>
      <vt:lpstr>EV Charging 101</vt:lpstr>
      <vt:lpstr>PowerPoint Presentation</vt:lpstr>
      <vt:lpstr>Public EV Charging is easy to find</vt:lpstr>
      <vt:lpstr>PowerPoint Presentation</vt:lpstr>
      <vt:lpstr>PowerPoint Presentation</vt:lpstr>
      <vt:lpstr>Cost Savings with EV Charging</vt:lpstr>
      <vt:lpstr>SUMMARY OF Financial Incentives  for Clean Vehicles  </vt:lpstr>
      <vt:lpstr>PowerPoint Presentation</vt:lpstr>
      <vt:lpstr> Purchase Scenario</vt:lpstr>
      <vt:lpstr> Purchase Scenario</vt:lpstr>
      <vt:lpstr>PowerPoint Presentation</vt:lpstr>
      <vt:lpstr>PowerPoint Presentation</vt:lpstr>
      <vt:lpstr>APPLYING FOR Grants and Incentives Through Access Clean CA  </vt:lpstr>
      <vt:lpstr>Access Clean CA Benefits Finder</vt:lpstr>
      <vt:lpstr>Follow Up</vt:lpstr>
      <vt:lpstr>Follow Up on Income Verification</vt:lpstr>
      <vt:lpstr>PowerPoint Presentation</vt:lpstr>
      <vt:lpstr>Next Steps &amp; Homework</vt:lpstr>
      <vt:lpstr>PowerPoint Presentation</vt:lpstr>
      <vt:lpstr>Explore your EV Options</vt:lpstr>
      <vt:lpstr>Ready to explore EV ownership?</vt:lpstr>
      <vt:lpstr>Questions</vt:lpstr>
      <vt:lpstr>Thank you!</vt:lpstr>
      <vt:lpstr>Incentive Links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VIRTUAL ASSISTANCE EV PURCHASE GUIDANCE WORKSHOP</dc:title>
  <dc:creator>Sabrina Delk</dc:creator>
  <cp:lastModifiedBy>Carl Talaue</cp:lastModifiedBy>
  <cp:revision>3</cp:revision>
  <dcterms:modified xsi:type="dcterms:W3CDTF">2025-03-19T10:23:32Z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1.5.2.3420</vt:lpwstr>
  </property>
  <property fmtid="{D5CDD505-2E9C-101B-9397-08002B2CF9AE}" pid="3" name="ContentTypeId">
    <vt:lpwstr>0x010100A30A9B81ED9F4847B39627DCBA16D9B4</vt:lpwstr>
  </property>
  <property fmtid="{D5CDD505-2E9C-101B-9397-08002B2CF9AE}" pid="4" name="MediaServiceImageTags">
    <vt:lpwstr/>
  </property>
</Properties>
</file>